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notesMasterIdLst>
    <p:notesMasterId r:id="rId26"/>
  </p:notesMasterIdLst>
  <p:sldIdLst>
    <p:sldId id="275" r:id="rId2"/>
    <p:sldId id="256" r:id="rId3"/>
    <p:sldId id="280" r:id="rId4"/>
    <p:sldId id="276" r:id="rId5"/>
    <p:sldId id="277" r:id="rId6"/>
    <p:sldId id="278" r:id="rId7"/>
    <p:sldId id="258" r:id="rId8"/>
    <p:sldId id="259" r:id="rId9"/>
    <p:sldId id="257"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9"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770"/>
    <p:restoredTop sz="94624"/>
  </p:normalViewPr>
  <p:slideViewPr>
    <p:cSldViewPr snapToGrid="0" snapToObjects="1">
      <p:cViewPr varScale="1">
        <p:scale>
          <a:sx n="73" d="100"/>
          <a:sy n="73" d="100"/>
        </p:scale>
        <p:origin x="222" y="3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B9C06F3-306C-4249-8414-FD9EA79F46F9}" type="datetimeFigureOut">
              <a:rPr lang="en-US" smtClean="0"/>
              <a:t>8/29/2025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90E7ED-42B4-CE4E-870E-E0F5BC98B81C}" type="slidenum">
              <a:rPr lang="en-US" smtClean="0"/>
              <a:t>‹#›</a:t>
            </a:fld>
            <a:endParaRPr lang="en-US"/>
          </a:p>
        </p:txBody>
      </p:sp>
    </p:spTree>
    <p:extLst>
      <p:ext uri="{BB962C8B-B14F-4D97-AF65-F5344CB8AC3E}">
        <p14:creationId xmlns:p14="http://schemas.microsoft.com/office/powerpoint/2010/main" val="12675309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290E7ED-42B4-CE4E-870E-E0F5BC98B81C}" type="slidenum">
              <a:rPr lang="en-US" smtClean="0"/>
              <a:t>14</a:t>
            </a:fld>
            <a:endParaRPr lang="en-US"/>
          </a:p>
        </p:txBody>
      </p:sp>
    </p:spTree>
    <p:extLst>
      <p:ext uri="{BB962C8B-B14F-4D97-AF65-F5344CB8AC3E}">
        <p14:creationId xmlns:p14="http://schemas.microsoft.com/office/powerpoint/2010/main" val="42508284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7C3A75-20B2-5F4E-8794-509BF448F15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09D566F-42CD-F64A-851E-D35AF0A8E7F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3447D0B-8AB2-0840-93F1-7045298E83C8}"/>
              </a:ext>
            </a:extLst>
          </p:cNvPr>
          <p:cNvSpPr>
            <a:spLocks noGrp="1"/>
          </p:cNvSpPr>
          <p:nvPr>
            <p:ph type="dt" sz="half" idx="10"/>
          </p:nvPr>
        </p:nvSpPr>
        <p:spPr/>
        <p:txBody>
          <a:bodyPr/>
          <a:lstStyle/>
          <a:p>
            <a:fld id="{FA516088-9D35-9941-B29B-DAA739F71728}" type="datetimeFigureOut">
              <a:rPr lang="en-US" smtClean="0"/>
              <a:t>8/29/2025</a:t>
            </a:fld>
            <a:endParaRPr lang="en-US"/>
          </a:p>
        </p:txBody>
      </p:sp>
      <p:sp>
        <p:nvSpPr>
          <p:cNvPr id="5" name="Footer Placeholder 4">
            <a:extLst>
              <a:ext uri="{FF2B5EF4-FFF2-40B4-BE49-F238E27FC236}">
                <a16:creationId xmlns:a16="http://schemas.microsoft.com/office/drawing/2014/main" id="{01C760DD-6C41-7246-8C22-AF61AD0B8C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B3B5A9-7776-F647-8765-AC58D3C0E1C6}"/>
              </a:ext>
            </a:extLst>
          </p:cNvPr>
          <p:cNvSpPr>
            <a:spLocks noGrp="1"/>
          </p:cNvSpPr>
          <p:nvPr>
            <p:ph type="sldNum" sz="quarter" idx="12"/>
          </p:nvPr>
        </p:nvSpPr>
        <p:spPr/>
        <p:txBody>
          <a:bodyPr/>
          <a:lstStyle/>
          <a:p>
            <a:fld id="{0541FD3F-3C0E-4045-8206-D971578DDD47}" type="slidenum">
              <a:rPr lang="en-US" smtClean="0"/>
              <a:t>‹#›</a:t>
            </a:fld>
            <a:endParaRPr lang="en-US"/>
          </a:p>
        </p:txBody>
      </p:sp>
    </p:spTree>
    <p:extLst>
      <p:ext uri="{BB962C8B-B14F-4D97-AF65-F5344CB8AC3E}">
        <p14:creationId xmlns:p14="http://schemas.microsoft.com/office/powerpoint/2010/main" val="27521779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6C8770-C371-FC42-9849-5A86001665F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55575B7-7EFE-7347-9899-096BD705132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2556D1-73F3-1742-8868-C882698C6C74}"/>
              </a:ext>
            </a:extLst>
          </p:cNvPr>
          <p:cNvSpPr>
            <a:spLocks noGrp="1"/>
          </p:cNvSpPr>
          <p:nvPr>
            <p:ph type="dt" sz="half" idx="10"/>
          </p:nvPr>
        </p:nvSpPr>
        <p:spPr/>
        <p:txBody>
          <a:bodyPr/>
          <a:lstStyle/>
          <a:p>
            <a:fld id="{FA516088-9D35-9941-B29B-DAA739F71728}" type="datetimeFigureOut">
              <a:rPr lang="en-US" smtClean="0"/>
              <a:t>8/29/2025</a:t>
            </a:fld>
            <a:endParaRPr lang="en-US"/>
          </a:p>
        </p:txBody>
      </p:sp>
      <p:sp>
        <p:nvSpPr>
          <p:cNvPr id="5" name="Footer Placeholder 4">
            <a:extLst>
              <a:ext uri="{FF2B5EF4-FFF2-40B4-BE49-F238E27FC236}">
                <a16:creationId xmlns:a16="http://schemas.microsoft.com/office/drawing/2014/main" id="{0A04C13B-771D-D746-B39F-17DE3AF5D8C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3719A26-06B9-A546-A0CF-DEFB84D65EB6}"/>
              </a:ext>
            </a:extLst>
          </p:cNvPr>
          <p:cNvSpPr>
            <a:spLocks noGrp="1"/>
          </p:cNvSpPr>
          <p:nvPr>
            <p:ph type="sldNum" sz="quarter" idx="12"/>
          </p:nvPr>
        </p:nvSpPr>
        <p:spPr/>
        <p:txBody>
          <a:bodyPr/>
          <a:lstStyle/>
          <a:p>
            <a:fld id="{0541FD3F-3C0E-4045-8206-D971578DDD47}" type="slidenum">
              <a:rPr lang="en-US" smtClean="0"/>
              <a:t>‹#›</a:t>
            </a:fld>
            <a:endParaRPr lang="en-US"/>
          </a:p>
        </p:txBody>
      </p:sp>
    </p:spTree>
    <p:extLst>
      <p:ext uri="{BB962C8B-B14F-4D97-AF65-F5344CB8AC3E}">
        <p14:creationId xmlns:p14="http://schemas.microsoft.com/office/powerpoint/2010/main" val="41723263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7A00F3E-6878-614B-AB1C-55084A08D49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B225544-11A5-3C40-8037-17E9E91ED2B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3F68722-E563-9D4F-B987-06ACE9C8C833}"/>
              </a:ext>
            </a:extLst>
          </p:cNvPr>
          <p:cNvSpPr>
            <a:spLocks noGrp="1"/>
          </p:cNvSpPr>
          <p:nvPr>
            <p:ph type="dt" sz="half" idx="10"/>
          </p:nvPr>
        </p:nvSpPr>
        <p:spPr/>
        <p:txBody>
          <a:bodyPr/>
          <a:lstStyle/>
          <a:p>
            <a:fld id="{FA516088-9D35-9941-B29B-DAA739F71728}" type="datetimeFigureOut">
              <a:rPr lang="en-US" smtClean="0"/>
              <a:t>8/29/2025</a:t>
            </a:fld>
            <a:endParaRPr lang="en-US"/>
          </a:p>
        </p:txBody>
      </p:sp>
      <p:sp>
        <p:nvSpPr>
          <p:cNvPr id="5" name="Footer Placeholder 4">
            <a:extLst>
              <a:ext uri="{FF2B5EF4-FFF2-40B4-BE49-F238E27FC236}">
                <a16:creationId xmlns:a16="http://schemas.microsoft.com/office/drawing/2014/main" id="{C556298F-7306-D54D-9973-A1BEB59660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A364EB2-6E5F-1740-9D3D-43D6DEACF899}"/>
              </a:ext>
            </a:extLst>
          </p:cNvPr>
          <p:cNvSpPr>
            <a:spLocks noGrp="1"/>
          </p:cNvSpPr>
          <p:nvPr>
            <p:ph type="sldNum" sz="quarter" idx="12"/>
          </p:nvPr>
        </p:nvSpPr>
        <p:spPr/>
        <p:txBody>
          <a:bodyPr/>
          <a:lstStyle/>
          <a:p>
            <a:fld id="{0541FD3F-3C0E-4045-8206-D971578DDD47}" type="slidenum">
              <a:rPr lang="en-US" smtClean="0"/>
              <a:t>‹#›</a:t>
            </a:fld>
            <a:endParaRPr lang="en-US"/>
          </a:p>
        </p:txBody>
      </p:sp>
    </p:spTree>
    <p:extLst>
      <p:ext uri="{BB962C8B-B14F-4D97-AF65-F5344CB8AC3E}">
        <p14:creationId xmlns:p14="http://schemas.microsoft.com/office/powerpoint/2010/main" val="20387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7A7C0F-D6F1-3D47-A905-E31389C1576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406E094-A663-A744-995B-71C2B4ABDD8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5BEC4B-4E1F-034B-90A1-AED9C5F0D170}"/>
              </a:ext>
            </a:extLst>
          </p:cNvPr>
          <p:cNvSpPr>
            <a:spLocks noGrp="1"/>
          </p:cNvSpPr>
          <p:nvPr>
            <p:ph type="dt" sz="half" idx="10"/>
          </p:nvPr>
        </p:nvSpPr>
        <p:spPr/>
        <p:txBody>
          <a:bodyPr/>
          <a:lstStyle/>
          <a:p>
            <a:fld id="{FA516088-9D35-9941-B29B-DAA739F71728}" type="datetimeFigureOut">
              <a:rPr lang="en-US" smtClean="0"/>
              <a:t>8/29/2025</a:t>
            </a:fld>
            <a:endParaRPr lang="en-US"/>
          </a:p>
        </p:txBody>
      </p:sp>
      <p:sp>
        <p:nvSpPr>
          <p:cNvPr id="5" name="Footer Placeholder 4">
            <a:extLst>
              <a:ext uri="{FF2B5EF4-FFF2-40B4-BE49-F238E27FC236}">
                <a16:creationId xmlns:a16="http://schemas.microsoft.com/office/drawing/2014/main" id="{E7E480C1-4609-D341-AE39-0C42632157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7E45BF-5491-674B-B265-4D0F56FF41B6}"/>
              </a:ext>
            </a:extLst>
          </p:cNvPr>
          <p:cNvSpPr>
            <a:spLocks noGrp="1"/>
          </p:cNvSpPr>
          <p:nvPr>
            <p:ph type="sldNum" sz="quarter" idx="12"/>
          </p:nvPr>
        </p:nvSpPr>
        <p:spPr/>
        <p:txBody>
          <a:bodyPr/>
          <a:lstStyle/>
          <a:p>
            <a:fld id="{0541FD3F-3C0E-4045-8206-D971578DDD47}" type="slidenum">
              <a:rPr lang="en-US" smtClean="0"/>
              <a:t>‹#›</a:t>
            </a:fld>
            <a:endParaRPr lang="en-US"/>
          </a:p>
        </p:txBody>
      </p:sp>
    </p:spTree>
    <p:extLst>
      <p:ext uri="{BB962C8B-B14F-4D97-AF65-F5344CB8AC3E}">
        <p14:creationId xmlns:p14="http://schemas.microsoft.com/office/powerpoint/2010/main" val="31268714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C4C661-D305-4245-9A97-CFAA6A5214D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4DC98B5-11F3-1E42-AE68-6E1465D19E1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528471C-2C98-834C-BBC4-3B86C9376A55}"/>
              </a:ext>
            </a:extLst>
          </p:cNvPr>
          <p:cNvSpPr>
            <a:spLocks noGrp="1"/>
          </p:cNvSpPr>
          <p:nvPr>
            <p:ph type="dt" sz="half" idx="10"/>
          </p:nvPr>
        </p:nvSpPr>
        <p:spPr/>
        <p:txBody>
          <a:bodyPr/>
          <a:lstStyle/>
          <a:p>
            <a:fld id="{FA516088-9D35-9941-B29B-DAA739F71728}" type="datetimeFigureOut">
              <a:rPr lang="en-US" smtClean="0"/>
              <a:t>8/29/2025</a:t>
            </a:fld>
            <a:endParaRPr lang="en-US"/>
          </a:p>
        </p:txBody>
      </p:sp>
      <p:sp>
        <p:nvSpPr>
          <p:cNvPr id="5" name="Footer Placeholder 4">
            <a:extLst>
              <a:ext uri="{FF2B5EF4-FFF2-40B4-BE49-F238E27FC236}">
                <a16:creationId xmlns:a16="http://schemas.microsoft.com/office/drawing/2014/main" id="{B0D6C8E2-5C71-E546-A7C0-36B8F0B14E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9522DDE-D708-1F4E-B727-5BB880C82610}"/>
              </a:ext>
            </a:extLst>
          </p:cNvPr>
          <p:cNvSpPr>
            <a:spLocks noGrp="1"/>
          </p:cNvSpPr>
          <p:nvPr>
            <p:ph type="sldNum" sz="quarter" idx="12"/>
          </p:nvPr>
        </p:nvSpPr>
        <p:spPr/>
        <p:txBody>
          <a:bodyPr/>
          <a:lstStyle/>
          <a:p>
            <a:fld id="{0541FD3F-3C0E-4045-8206-D971578DDD47}" type="slidenum">
              <a:rPr lang="en-US" smtClean="0"/>
              <a:t>‹#›</a:t>
            </a:fld>
            <a:endParaRPr lang="en-US"/>
          </a:p>
        </p:txBody>
      </p:sp>
    </p:spTree>
    <p:extLst>
      <p:ext uri="{BB962C8B-B14F-4D97-AF65-F5344CB8AC3E}">
        <p14:creationId xmlns:p14="http://schemas.microsoft.com/office/powerpoint/2010/main" val="11085321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0FB10B-7CB7-4540-BA8B-7507E4BCA8F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ACFA40E-2435-144B-9FB5-4BBCE0EA375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5649E97-3E1B-2445-9684-DFA6798ABFC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F752E60-E73E-4444-873C-D15052635BAB}"/>
              </a:ext>
            </a:extLst>
          </p:cNvPr>
          <p:cNvSpPr>
            <a:spLocks noGrp="1"/>
          </p:cNvSpPr>
          <p:nvPr>
            <p:ph type="dt" sz="half" idx="10"/>
          </p:nvPr>
        </p:nvSpPr>
        <p:spPr/>
        <p:txBody>
          <a:bodyPr/>
          <a:lstStyle/>
          <a:p>
            <a:fld id="{FA516088-9D35-9941-B29B-DAA739F71728}" type="datetimeFigureOut">
              <a:rPr lang="en-US" smtClean="0"/>
              <a:t>8/29/2025</a:t>
            </a:fld>
            <a:endParaRPr lang="en-US"/>
          </a:p>
        </p:txBody>
      </p:sp>
      <p:sp>
        <p:nvSpPr>
          <p:cNvPr id="6" name="Footer Placeholder 5">
            <a:extLst>
              <a:ext uri="{FF2B5EF4-FFF2-40B4-BE49-F238E27FC236}">
                <a16:creationId xmlns:a16="http://schemas.microsoft.com/office/drawing/2014/main" id="{D893CB49-FE06-8045-B7C1-218740ED1F7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3DA39E1-0EF3-0046-8505-4BDAECA59F87}"/>
              </a:ext>
            </a:extLst>
          </p:cNvPr>
          <p:cNvSpPr>
            <a:spLocks noGrp="1"/>
          </p:cNvSpPr>
          <p:nvPr>
            <p:ph type="sldNum" sz="quarter" idx="12"/>
          </p:nvPr>
        </p:nvSpPr>
        <p:spPr/>
        <p:txBody>
          <a:bodyPr/>
          <a:lstStyle/>
          <a:p>
            <a:fld id="{0541FD3F-3C0E-4045-8206-D971578DDD47}" type="slidenum">
              <a:rPr lang="en-US" smtClean="0"/>
              <a:t>‹#›</a:t>
            </a:fld>
            <a:endParaRPr lang="en-US"/>
          </a:p>
        </p:txBody>
      </p:sp>
    </p:spTree>
    <p:extLst>
      <p:ext uri="{BB962C8B-B14F-4D97-AF65-F5344CB8AC3E}">
        <p14:creationId xmlns:p14="http://schemas.microsoft.com/office/powerpoint/2010/main" val="25436512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958502-C5FD-6F48-B63A-ABDEE89E848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390140E-6BBD-854E-A99D-CCB1E258219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852AD72-C8AA-CC4E-9F56-E3A6FC06945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22C4329-EA2E-D047-97DC-35D2F6A2109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B7E52E7-F08A-1F47-A454-96B96F0EECA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B3821D0-913F-0D41-8500-896093F39DB8}"/>
              </a:ext>
            </a:extLst>
          </p:cNvPr>
          <p:cNvSpPr>
            <a:spLocks noGrp="1"/>
          </p:cNvSpPr>
          <p:nvPr>
            <p:ph type="dt" sz="half" idx="10"/>
          </p:nvPr>
        </p:nvSpPr>
        <p:spPr/>
        <p:txBody>
          <a:bodyPr/>
          <a:lstStyle/>
          <a:p>
            <a:fld id="{FA516088-9D35-9941-B29B-DAA739F71728}" type="datetimeFigureOut">
              <a:rPr lang="en-US" smtClean="0"/>
              <a:t>8/29/2025</a:t>
            </a:fld>
            <a:endParaRPr lang="en-US"/>
          </a:p>
        </p:txBody>
      </p:sp>
      <p:sp>
        <p:nvSpPr>
          <p:cNvPr id="8" name="Footer Placeholder 7">
            <a:extLst>
              <a:ext uri="{FF2B5EF4-FFF2-40B4-BE49-F238E27FC236}">
                <a16:creationId xmlns:a16="http://schemas.microsoft.com/office/drawing/2014/main" id="{BF85D0D3-E6EF-FE44-9DC4-3A2EF9F4F3A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0410A3B-F617-2849-8EEF-FF51FF86EB1A}"/>
              </a:ext>
            </a:extLst>
          </p:cNvPr>
          <p:cNvSpPr>
            <a:spLocks noGrp="1"/>
          </p:cNvSpPr>
          <p:nvPr>
            <p:ph type="sldNum" sz="quarter" idx="12"/>
          </p:nvPr>
        </p:nvSpPr>
        <p:spPr/>
        <p:txBody>
          <a:bodyPr/>
          <a:lstStyle/>
          <a:p>
            <a:fld id="{0541FD3F-3C0E-4045-8206-D971578DDD47}" type="slidenum">
              <a:rPr lang="en-US" smtClean="0"/>
              <a:t>‹#›</a:t>
            </a:fld>
            <a:endParaRPr lang="en-US"/>
          </a:p>
        </p:txBody>
      </p:sp>
    </p:spTree>
    <p:extLst>
      <p:ext uri="{BB962C8B-B14F-4D97-AF65-F5344CB8AC3E}">
        <p14:creationId xmlns:p14="http://schemas.microsoft.com/office/powerpoint/2010/main" val="13881361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610D3F-8786-8B47-AE96-FF737FA42CB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CDC9938-2755-F648-8FEB-9A8F595FF6B1}"/>
              </a:ext>
            </a:extLst>
          </p:cNvPr>
          <p:cNvSpPr>
            <a:spLocks noGrp="1"/>
          </p:cNvSpPr>
          <p:nvPr>
            <p:ph type="dt" sz="half" idx="10"/>
          </p:nvPr>
        </p:nvSpPr>
        <p:spPr/>
        <p:txBody>
          <a:bodyPr/>
          <a:lstStyle/>
          <a:p>
            <a:fld id="{FA516088-9D35-9941-B29B-DAA739F71728}" type="datetimeFigureOut">
              <a:rPr lang="en-US" smtClean="0"/>
              <a:t>8/29/2025</a:t>
            </a:fld>
            <a:endParaRPr lang="en-US"/>
          </a:p>
        </p:txBody>
      </p:sp>
      <p:sp>
        <p:nvSpPr>
          <p:cNvPr id="4" name="Footer Placeholder 3">
            <a:extLst>
              <a:ext uri="{FF2B5EF4-FFF2-40B4-BE49-F238E27FC236}">
                <a16:creationId xmlns:a16="http://schemas.microsoft.com/office/drawing/2014/main" id="{17104011-853C-E04F-9322-6B065239169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CDE2A45-103D-C64B-970B-AF8044B0F628}"/>
              </a:ext>
            </a:extLst>
          </p:cNvPr>
          <p:cNvSpPr>
            <a:spLocks noGrp="1"/>
          </p:cNvSpPr>
          <p:nvPr>
            <p:ph type="sldNum" sz="quarter" idx="12"/>
          </p:nvPr>
        </p:nvSpPr>
        <p:spPr/>
        <p:txBody>
          <a:bodyPr/>
          <a:lstStyle/>
          <a:p>
            <a:fld id="{0541FD3F-3C0E-4045-8206-D971578DDD47}" type="slidenum">
              <a:rPr lang="en-US" smtClean="0"/>
              <a:t>‹#›</a:t>
            </a:fld>
            <a:endParaRPr lang="en-US"/>
          </a:p>
        </p:txBody>
      </p:sp>
    </p:spTree>
    <p:extLst>
      <p:ext uri="{BB962C8B-B14F-4D97-AF65-F5344CB8AC3E}">
        <p14:creationId xmlns:p14="http://schemas.microsoft.com/office/powerpoint/2010/main" val="32215104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053587E-E946-D247-B450-FC7617680A2B}"/>
              </a:ext>
            </a:extLst>
          </p:cNvPr>
          <p:cNvSpPr>
            <a:spLocks noGrp="1"/>
          </p:cNvSpPr>
          <p:nvPr>
            <p:ph type="dt" sz="half" idx="10"/>
          </p:nvPr>
        </p:nvSpPr>
        <p:spPr/>
        <p:txBody>
          <a:bodyPr/>
          <a:lstStyle/>
          <a:p>
            <a:fld id="{FA516088-9D35-9941-B29B-DAA739F71728}" type="datetimeFigureOut">
              <a:rPr lang="en-US" smtClean="0"/>
              <a:t>8/29/2025</a:t>
            </a:fld>
            <a:endParaRPr lang="en-US"/>
          </a:p>
        </p:txBody>
      </p:sp>
      <p:sp>
        <p:nvSpPr>
          <p:cNvPr id="3" name="Footer Placeholder 2">
            <a:extLst>
              <a:ext uri="{FF2B5EF4-FFF2-40B4-BE49-F238E27FC236}">
                <a16:creationId xmlns:a16="http://schemas.microsoft.com/office/drawing/2014/main" id="{77C98452-12D0-0D42-9591-4E305BAA0D1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A3EAB0E-25B6-8E46-BC95-94D73F95794E}"/>
              </a:ext>
            </a:extLst>
          </p:cNvPr>
          <p:cNvSpPr>
            <a:spLocks noGrp="1"/>
          </p:cNvSpPr>
          <p:nvPr>
            <p:ph type="sldNum" sz="quarter" idx="12"/>
          </p:nvPr>
        </p:nvSpPr>
        <p:spPr/>
        <p:txBody>
          <a:bodyPr/>
          <a:lstStyle/>
          <a:p>
            <a:fld id="{0541FD3F-3C0E-4045-8206-D971578DDD47}" type="slidenum">
              <a:rPr lang="en-US" smtClean="0"/>
              <a:t>‹#›</a:t>
            </a:fld>
            <a:endParaRPr lang="en-US"/>
          </a:p>
        </p:txBody>
      </p:sp>
    </p:spTree>
    <p:extLst>
      <p:ext uri="{BB962C8B-B14F-4D97-AF65-F5344CB8AC3E}">
        <p14:creationId xmlns:p14="http://schemas.microsoft.com/office/powerpoint/2010/main" val="1796233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6829E5-92AC-DE4D-A2F3-4EB525E063F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B277819-8B16-1E49-B3F1-C608721CB22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E11A88F-2230-8E48-9BD9-C47FC804B2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07B81B9-A34A-C448-92A6-2E14A7033D9C}"/>
              </a:ext>
            </a:extLst>
          </p:cNvPr>
          <p:cNvSpPr>
            <a:spLocks noGrp="1"/>
          </p:cNvSpPr>
          <p:nvPr>
            <p:ph type="dt" sz="half" idx="10"/>
          </p:nvPr>
        </p:nvSpPr>
        <p:spPr/>
        <p:txBody>
          <a:bodyPr/>
          <a:lstStyle/>
          <a:p>
            <a:fld id="{FA516088-9D35-9941-B29B-DAA739F71728}" type="datetimeFigureOut">
              <a:rPr lang="en-US" smtClean="0"/>
              <a:t>8/29/2025</a:t>
            </a:fld>
            <a:endParaRPr lang="en-US"/>
          </a:p>
        </p:txBody>
      </p:sp>
      <p:sp>
        <p:nvSpPr>
          <p:cNvPr id="6" name="Footer Placeholder 5">
            <a:extLst>
              <a:ext uri="{FF2B5EF4-FFF2-40B4-BE49-F238E27FC236}">
                <a16:creationId xmlns:a16="http://schemas.microsoft.com/office/drawing/2014/main" id="{3970B8CD-76E8-1443-8928-D444628CB0A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D413ABB-AC93-B349-92DD-E9D87DB12CCB}"/>
              </a:ext>
            </a:extLst>
          </p:cNvPr>
          <p:cNvSpPr>
            <a:spLocks noGrp="1"/>
          </p:cNvSpPr>
          <p:nvPr>
            <p:ph type="sldNum" sz="quarter" idx="12"/>
          </p:nvPr>
        </p:nvSpPr>
        <p:spPr/>
        <p:txBody>
          <a:bodyPr/>
          <a:lstStyle/>
          <a:p>
            <a:fld id="{0541FD3F-3C0E-4045-8206-D971578DDD47}" type="slidenum">
              <a:rPr lang="en-US" smtClean="0"/>
              <a:t>‹#›</a:t>
            </a:fld>
            <a:endParaRPr lang="en-US"/>
          </a:p>
        </p:txBody>
      </p:sp>
    </p:spTree>
    <p:extLst>
      <p:ext uri="{BB962C8B-B14F-4D97-AF65-F5344CB8AC3E}">
        <p14:creationId xmlns:p14="http://schemas.microsoft.com/office/powerpoint/2010/main" val="3229920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D3D850-A66A-5644-8718-C61EE6A1E72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1B6D251-9030-1049-8AE7-0E0E6C1D3B4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EC2DA1C-AEE5-BA41-A9A3-D103437EB38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3FCD6EA-EE0D-3F4A-8D56-460AB0D3C84F}"/>
              </a:ext>
            </a:extLst>
          </p:cNvPr>
          <p:cNvSpPr>
            <a:spLocks noGrp="1"/>
          </p:cNvSpPr>
          <p:nvPr>
            <p:ph type="dt" sz="half" idx="10"/>
          </p:nvPr>
        </p:nvSpPr>
        <p:spPr/>
        <p:txBody>
          <a:bodyPr/>
          <a:lstStyle/>
          <a:p>
            <a:fld id="{FA516088-9D35-9941-B29B-DAA739F71728}" type="datetimeFigureOut">
              <a:rPr lang="en-US" smtClean="0"/>
              <a:t>8/29/2025</a:t>
            </a:fld>
            <a:endParaRPr lang="en-US"/>
          </a:p>
        </p:txBody>
      </p:sp>
      <p:sp>
        <p:nvSpPr>
          <p:cNvPr id="6" name="Footer Placeholder 5">
            <a:extLst>
              <a:ext uri="{FF2B5EF4-FFF2-40B4-BE49-F238E27FC236}">
                <a16:creationId xmlns:a16="http://schemas.microsoft.com/office/drawing/2014/main" id="{06BF42AB-FDA9-2541-950B-8E8B67E699F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26E172D-F1B8-C849-938C-54DEE57EE53E}"/>
              </a:ext>
            </a:extLst>
          </p:cNvPr>
          <p:cNvSpPr>
            <a:spLocks noGrp="1"/>
          </p:cNvSpPr>
          <p:nvPr>
            <p:ph type="sldNum" sz="quarter" idx="12"/>
          </p:nvPr>
        </p:nvSpPr>
        <p:spPr/>
        <p:txBody>
          <a:bodyPr/>
          <a:lstStyle/>
          <a:p>
            <a:fld id="{0541FD3F-3C0E-4045-8206-D971578DDD47}" type="slidenum">
              <a:rPr lang="en-US" smtClean="0"/>
              <a:t>‹#›</a:t>
            </a:fld>
            <a:endParaRPr lang="en-US"/>
          </a:p>
        </p:txBody>
      </p:sp>
    </p:spTree>
    <p:extLst>
      <p:ext uri="{BB962C8B-B14F-4D97-AF65-F5344CB8AC3E}">
        <p14:creationId xmlns:p14="http://schemas.microsoft.com/office/powerpoint/2010/main" val="3260213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5F8FFCF-6D30-0F40-84FB-B24897CC723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4C1151F-510C-BB4B-9FB3-82BB376CEC5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6D424A-C766-3D42-989B-A118C2D6103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516088-9D35-9941-B29B-DAA739F71728}" type="datetimeFigureOut">
              <a:rPr lang="en-US" smtClean="0"/>
              <a:t>8/29/2025</a:t>
            </a:fld>
            <a:endParaRPr lang="en-US"/>
          </a:p>
        </p:txBody>
      </p:sp>
      <p:sp>
        <p:nvSpPr>
          <p:cNvPr id="5" name="Footer Placeholder 4">
            <a:extLst>
              <a:ext uri="{FF2B5EF4-FFF2-40B4-BE49-F238E27FC236}">
                <a16:creationId xmlns:a16="http://schemas.microsoft.com/office/drawing/2014/main" id="{48AD4C99-5ACE-7F48-A5BA-268C09EB19F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DDD6D95-C9CA-A949-AAE2-F4D450A990A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41FD3F-3C0E-4045-8206-D971578DDD47}" type="slidenum">
              <a:rPr lang="en-US" smtClean="0"/>
              <a:t>‹#›</a:t>
            </a:fld>
            <a:endParaRPr lang="en-US"/>
          </a:p>
        </p:txBody>
      </p:sp>
    </p:spTree>
    <p:extLst>
      <p:ext uri="{BB962C8B-B14F-4D97-AF65-F5344CB8AC3E}">
        <p14:creationId xmlns:p14="http://schemas.microsoft.com/office/powerpoint/2010/main" val="106501924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undp.org/content/undp/en/home/sustainable-development-goals/goal-6-clean-water-and-sanitation.html"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www.youtube.com/watch?v=xVWHuJOmaEk&amp;vl=en"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sustainabledevelopment.un.org/post2015/transformingourworld"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sustainabledevelopment.un.org/post2015/transformingourworld"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sustainabledevelopment.un.org/post2015/transformingourworld"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E7DF99-AB14-584A-98DB-D2A86941E6C7}"/>
              </a:ext>
            </a:extLst>
          </p:cNvPr>
          <p:cNvSpPr>
            <a:spLocks noGrp="1"/>
          </p:cNvSpPr>
          <p:nvPr>
            <p:ph type="title"/>
          </p:nvPr>
        </p:nvSpPr>
        <p:spPr/>
        <p:txBody>
          <a:bodyPr>
            <a:normAutofit/>
          </a:bodyPr>
          <a:lstStyle/>
          <a:p>
            <a:pPr algn="ctr"/>
            <a:r>
              <a:rPr lang="en-US" sz="3600" b="1" dirty="0">
                <a:solidFill>
                  <a:srgbClr val="0070C0"/>
                </a:solidFill>
              </a:rPr>
              <a:t>Introduction to SDG’s presented by Mwalimu</a:t>
            </a:r>
          </a:p>
        </p:txBody>
      </p:sp>
      <p:pic>
        <p:nvPicPr>
          <p:cNvPr id="1026" name="Picture 2">
            <a:extLst>
              <a:ext uri="{FF2B5EF4-FFF2-40B4-BE49-F238E27FC236}">
                <a16:creationId xmlns:a16="http://schemas.microsoft.com/office/drawing/2014/main" id="{579466C0-627D-7047-9CE4-A6943DE88CFA}"/>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844800" y="2077244"/>
            <a:ext cx="6502400" cy="37821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828853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C264428-AFFB-A147-92DE-B84666253A43}"/>
              </a:ext>
            </a:extLst>
          </p:cNvPr>
          <p:cNvSpPr>
            <a:spLocks noGrp="1"/>
          </p:cNvSpPr>
          <p:nvPr>
            <p:ph type="title"/>
          </p:nvPr>
        </p:nvSpPr>
        <p:spPr>
          <a:xfrm>
            <a:off x="686834" y="1153572"/>
            <a:ext cx="3200400" cy="4461163"/>
          </a:xfrm>
        </p:spPr>
        <p:txBody>
          <a:bodyPr>
            <a:normAutofit/>
          </a:bodyPr>
          <a:lstStyle/>
          <a:p>
            <a:r>
              <a:rPr lang="en-US" sz="3100" b="1">
                <a:solidFill>
                  <a:srgbClr val="FFFFFF"/>
                </a:solidFill>
              </a:rPr>
              <a:t>4. Quality Education</a:t>
            </a:r>
            <a:br>
              <a:rPr lang="en-US" sz="3100">
                <a:solidFill>
                  <a:srgbClr val="FFFFFF"/>
                </a:solidFill>
              </a:rPr>
            </a:br>
            <a:r>
              <a:rPr lang="en-US" sz="3100">
                <a:solidFill>
                  <a:srgbClr val="FFFFFF"/>
                </a:solidFill>
              </a:rPr>
              <a:t>https://www.undp.org/content/undp/en/home/sustainable-development-goals/goal-4-quality-education.html</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52C0A8CE-C4E9-174A-818E-A6480C33CDCC}"/>
              </a:ext>
            </a:extLst>
          </p:cNvPr>
          <p:cNvSpPr>
            <a:spLocks noGrp="1"/>
          </p:cNvSpPr>
          <p:nvPr>
            <p:ph idx="1"/>
          </p:nvPr>
        </p:nvSpPr>
        <p:spPr>
          <a:xfrm>
            <a:off x="4447308" y="591344"/>
            <a:ext cx="6906491" cy="5585619"/>
          </a:xfrm>
        </p:spPr>
        <p:txBody>
          <a:bodyPr anchor="ctr">
            <a:normAutofit/>
          </a:bodyPr>
          <a:lstStyle/>
          <a:p>
            <a:r>
              <a:rPr lang="en-US" sz="2400"/>
              <a:t>Enrollment in primary education in developing countries has reached 91 percent.</a:t>
            </a:r>
            <a:endParaRPr lang="en-US" sz="2400" b="1"/>
          </a:p>
          <a:p>
            <a:r>
              <a:rPr lang="en-US" sz="2400"/>
              <a:t>Still, 57 million primary-aged children remain out of school, more than half of them in sub-Saharan Africa.</a:t>
            </a:r>
            <a:endParaRPr lang="en-US" sz="2400" b="1"/>
          </a:p>
          <a:p>
            <a:r>
              <a:rPr lang="en-US" sz="2400"/>
              <a:t>In developing countries, one in four girls is not in school.</a:t>
            </a:r>
            <a:endParaRPr lang="en-US" sz="2400" b="1"/>
          </a:p>
          <a:p>
            <a:r>
              <a:rPr lang="en-US" sz="2400"/>
              <a:t>About half of all out-of-school children of primary school age live in conflict-affected areas.</a:t>
            </a:r>
            <a:r>
              <a:rPr lang="en-US" sz="2400" b="1"/>
              <a:t> </a:t>
            </a:r>
          </a:p>
          <a:p>
            <a:r>
              <a:rPr lang="en-US" sz="2400"/>
              <a:t>103 million youth worldwide lack basic literacy skills, and more than 60 percent of them are women.</a:t>
            </a:r>
            <a:endParaRPr lang="en-US" sz="2400" b="1"/>
          </a:p>
          <a:p>
            <a:r>
              <a:rPr lang="en-US" sz="2400"/>
              <a:t>6 out of 10 children and adolescents are not achieving a minimum level of proficiency in reading and math.</a:t>
            </a:r>
          </a:p>
          <a:p>
            <a:endParaRPr lang="en-US" sz="2400"/>
          </a:p>
        </p:txBody>
      </p:sp>
    </p:spTree>
    <p:extLst>
      <p:ext uri="{BB962C8B-B14F-4D97-AF65-F5344CB8AC3E}">
        <p14:creationId xmlns:p14="http://schemas.microsoft.com/office/powerpoint/2010/main" val="24918405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C4E9528-5B67-9742-A255-BD15CA6C559B}"/>
              </a:ext>
            </a:extLst>
          </p:cNvPr>
          <p:cNvSpPr>
            <a:spLocks noGrp="1"/>
          </p:cNvSpPr>
          <p:nvPr>
            <p:ph type="title"/>
          </p:nvPr>
        </p:nvSpPr>
        <p:spPr>
          <a:xfrm>
            <a:off x="686834" y="1153572"/>
            <a:ext cx="3200400" cy="4461163"/>
          </a:xfrm>
        </p:spPr>
        <p:txBody>
          <a:bodyPr>
            <a:normAutofit/>
          </a:bodyPr>
          <a:lstStyle/>
          <a:p>
            <a:r>
              <a:rPr lang="en-US" sz="3100">
                <a:solidFill>
                  <a:srgbClr val="FFFFFF"/>
                </a:solidFill>
              </a:rPr>
              <a:t>5. Gender Equality</a:t>
            </a:r>
            <a:br>
              <a:rPr lang="en-US" sz="3100">
                <a:solidFill>
                  <a:srgbClr val="FFFFFF"/>
                </a:solidFill>
              </a:rPr>
            </a:br>
            <a:r>
              <a:rPr lang="en-US" sz="3100">
                <a:solidFill>
                  <a:srgbClr val="FFFFFF"/>
                </a:solidFill>
              </a:rPr>
              <a:t>https://www.undp.org/content/undp/en/home/sustainable-development-goals/goal-5-gender-equality.html</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02257E0C-2F5C-9842-91C2-259F51058A35}"/>
              </a:ext>
            </a:extLst>
          </p:cNvPr>
          <p:cNvSpPr>
            <a:spLocks noGrp="1"/>
          </p:cNvSpPr>
          <p:nvPr>
            <p:ph idx="1"/>
          </p:nvPr>
        </p:nvSpPr>
        <p:spPr>
          <a:xfrm>
            <a:off x="4447308" y="591344"/>
            <a:ext cx="6906491" cy="5585619"/>
          </a:xfrm>
        </p:spPr>
        <p:txBody>
          <a:bodyPr anchor="ctr">
            <a:normAutofit/>
          </a:bodyPr>
          <a:lstStyle/>
          <a:p>
            <a:r>
              <a:rPr lang="en-US" sz="2600"/>
              <a:t>Women earn only 77 cents for every dollar that men get for the same work. </a:t>
            </a:r>
            <a:endParaRPr lang="en-US" sz="2600" b="1"/>
          </a:p>
          <a:p>
            <a:r>
              <a:rPr lang="en-US" sz="2600"/>
              <a:t>35 percent of women have experienced physical and/or sexual violence.</a:t>
            </a:r>
            <a:endParaRPr lang="en-US" sz="2600" b="1"/>
          </a:p>
          <a:p>
            <a:r>
              <a:rPr lang="en-US" sz="2600"/>
              <a:t>Women represent just 13 percent of agricultural landholders.</a:t>
            </a:r>
            <a:endParaRPr lang="en-US" sz="2600" b="1"/>
          </a:p>
          <a:p>
            <a:r>
              <a:rPr lang="en-US" sz="2600"/>
              <a:t>Almost 750 million women and girls alive today were married before their 18th birthday.</a:t>
            </a:r>
            <a:endParaRPr lang="en-US" sz="2600" b="1"/>
          </a:p>
          <a:p>
            <a:r>
              <a:rPr lang="en-US" sz="2600"/>
              <a:t>Two thirds of developing countries have achieved gender parity in primary education.</a:t>
            </a:r>
            <a:endParaRPr lang="en-US" sz="2600" b="1"/>
          </a:p>
          <a:p>
            <a:r>
              <a:rPr lang="en-US" sz="2600"/>
              <a:t>Only 24 percent of national parliamentarians were women as of November 2018, a small increase from 11.3 percent in 1995.</a:t>
            </a:r>
          </a:p>
          <a:p>
            <a:endParaRPr lang="en-US" sz="2600"/>
          </a:p>
        </p:txBody>
      </p:sp>
    </p:spTree>
    <p:extLst>
      <p:ext uri="{BB962C8B-B14F-4D97-AF65-F5344CB8AC3E}">
        <p14:creationId xmlns:p14="http://schemas.microsoft.com/office/powerpoint/2010/main" val="40048950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AB8CB2E-7E6E-2B48-8DD5-63C5325D327F}"/>
              </a:ext>
            </a:extLst>
          </p:cNvPr>
          <p:cNvSpPr>
            <a:spLocks noGrp="1"/>
          </p:cNvSpPr>
          <p:nvPr>
            <p:ph type="title"/>
          </p:nvPr>
        </p:nvSpPr>
        <p:spPr>
          <a:xfrm>
            <a:off x="686834" y="1153572"/>
            <a:ext cx="3200400" cy="4461163"/>
          </a:xfrm>
        </p:spPr>
        <p:txBody>
          <a:bodyPr>
            <a:normAutofit/>
          </a:bodyPr>
          <a:lstStyle/>
          <a:p>
            <a:r>
              <a:rPr lang="en-US" sz="3100" dirty="0">
                <a:solidFill>
                  <a:srgbClr val="FFFFFF"/>
                </a:solidFill>
              </a:rPr>
              <a:t>6. Clean Water and Sanitation </a:t>
            </a:r>
            <a:r>
              <a:rPr lang="en-US" sz="3100" u="sng" dirty="0">
                <a:solidFill>
                  <a:srgbClr val="FFFFFF"/>
                </a:solidFill>
                <a:hlinkClick r:id="rId2"/>
              </a:rPr>
              <a:t>https://www.undp.org/content/undp/en/home/sustainable-development-goals/goal-6-clean-water-and-sanitation.html</a:t>
            </a:r>
            <a:br>
              <a:rPr lang="en-US" sz="3100" u="sng" dirty="0">
                <a:solidFill>
                  <a:srgbClr val="FFFFFF"/>
                </a:solidFill>
              </a:rPr>
            </a:br>
            <a:endParaRPr lang="en-US" sz="3100" u="sng" dirty="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D37F29EF-6310-DB45-AECD-8F94933039CB}"/>
              </a:ext>
            </a:extLst>
          </p:cNvPr>
          <p:cNvSpPr>
            <a:spLocks noGrp="1"/>
          </p:cNvSpPr>
          <p:nvPr>
            <p:ph idx="1"/>
          </p:nvPr>
        </p:nvSpPr>
        <p:spPr>
          <a:xfrm>
            <a:off x="4447308" y="591344"/>
            <a:ext cx="6906491" cy="5585619"/>
          </a:xfrm>
        </p:spPr>
        <p:txBody>
          <a:bodyPr anchor="ctr">
            <a:normAutofit/>
          </a:bodyPr>
          <a:lstStyle/>
          <a:p>
            <a:r>
              <a:rPr lang="en-US" sz="2200" dirty="0"/>
              <a:t>71 percent of the global population, 5.2 billion people, had safely-managed drinking water in 2015, but 844 million people still lacked even basic drinking water. </a:t>
            </a:r>
            <a:endParaRPr lang="en-US" sz="2200" b="1" dirty="0"/>
          </a:p>
          <a:p>
            <a:r>
              <a:rPr lang="en-US" sz="2200" dirty="0"/>
              <a:t>39 percent of the global population, 2.9 billion people, had safe sanitation in 2015, but 2.3 billion people still lacked basic sanitation. 892 million people practiced open defecation. </a:t>
            </a:r>
            <a:endParaRPr lang="en-US" sz="2200" b="1" dirty="0"/>
          </a:p>
          <a:p>
            <a:r>
              <a:rPr lang="en-US" sz="2200" dirty="0"/>
              <a:t>80 percent of wastewater goes into waterways without adequate treatment. </a:t>
            </a:r>
            <a:endParaRPr lang="en-US" sz="2200" b="1" dirty="0"/>
          </a:p>
          <a:p>
            <a:r>
              <a:rPr lang="en-US" sz="2200" dirty="0"/>
              <a:t>Water stress affects more than 2 billion people, with this figure projected to increase. </a:t>
            </a:r>
            <a:endParaRPr lang="en-US" sz="2200" b="1" dirty="0"/>
          </a:p>
          <a:p>
            <a:r>
              <a:rPr lang="en-US" sz="2200" dirty="0"/>
              <a:t>80 percent of countries have laid the foundations for integrated water resources management. </a:t>
            </a:r>
            <a:endParaRPr lang="en-US" sz="2200" b="1" dirty="0"/>
          </a:p>
          <a:p>
            <a:r>
              <a:rPr lang="en-US" sz="2200" dirty="0"/>
              <a:t>The world has lost 70 percent of its natural wetlands over the last century.</a:t>
            </a:r>
          </a:p>
          <a:p>
            <a:endParaRPr lang="en-US" sz="2200" dirty="0"/>
          </a:p>
        </p:txBody>
      </p:sp>
    </p:spTree>
    <p:extLst>
      <p:ext uri="{BB962C8B-B14F-4D97-AF65-F5344CB8AC3E}">
        <p14:creationId xmlns:p14="http://schemas.microsoft.com/office/powerpoint/2010/main" val="16267509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FABC4BF-DB9C-9A4F-9AF2-2A14C37E94FD}"/>
              </a:ext>
            </a:extLst>
          </p:cNvPr>
          <p:cNvSpPr>
            <a:spLocks noGrp="1"/>
          </p:cNvSpPr>
          <p:nvPr>
            <p:ph type="title"/>
          </p:nvPr>
        </p:nvSpPr>
        <p:spPr>
          <a:xfrm>
            <a:off x="686834" y="1153572"/>
            <a:ext cx="3200400" cy="4461163"/>
          </a:xfrm>
        </p:spPr>
        <p:txBody>
          <a:bodyPr>
            <a:normAutofit/>
          </a:bodyPr>
          <a:lstStyle/>
          <a:p>
            <a:r>
              <a:rPr lang="en-US" sz="3100">
                <a:solidFill>
                  <a:srgbClr val="FFFFFF"/>
                </a:solidFill>
              </a:rPr>
              <a:t>7.Affordable and Clean Energy</a:t>
            </a:r>
            <a:br>
              <a:rPr lang="en-US" sz="3100">
                <a:solidFill>
                  <a:srgbClr val="FFFFFF"/>
                </a:solidFill>
              </a:rPr>
            </a:br>
            <a:r>
              <a:rPr lang="en-US" sz="3100">
                <a:solidFill>
                  <a:srgbClr val="FFFFFF"/>
                </a:solidFill>
              </a:rPr>
              <a:t>https://www.undp.org/content/undp/en/home/sustainable-development-goals/goal-7-affordable-and-clean-energy.html</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B17721C6-F51B-BC40-B363-DB930A67F5C4}"/>
              </a:ext>
            </a:extLst>
          </p:cNvPr>
          <p:cNvSpPr>
            <a:spLocks noGrp="1"/>
          </p:cNvSpPr>
          <p:nvPr>
            <p:ph idx="1"/>
          </p:nvPr>
        </p:nvSpPr>
        <p:spPr>
          <a:xfrm>
            <a:off x="4447308" y="591344"/>
            <a:ext cx="6906491" cy="5585619"/>
          </a:xfrm>
        </p:spPr>
        <p:txBody>
          <a:bodyPr anchor="ctr">
            <a:normAutofit/>
          </a:bodyPr>
          <a:lstStyle/>
          <a:p>
            <a:r>
              <a:rPr lang="en-US" sz="2400" dirty="0"/>
              <a:t>One in 7 people still lacks electricity, and most of them live in rural areas of the developing world. </a:t>
            </a:r>
            <a:endParaRPr lang="en-US" sz="2400" b="1" dirty="0"/>
          </a:p>
          <a:p>
            <a:r>
              <a:rPr lang="en-US" sz="2400" dirty="0"/>
              <a:t>Energy is the main contributor to climate change, it produces around 60 percent of greenhouse gases.</a:t>
            </a:r>
            <a:endParaRPr lang="en-US" sz="2400" b="1" dirty="0"/>
          </a:p>
          <a:p>
            <a:r>
              <a:rPr lang="en-US" sz="2400" dirty="0"/>
              <a:t>More efficient energy standards could reduce building and industry electricity consumption by 14 percent.</a:t>
            </a:r>
            <a:endParaRPr lang="en-US" sz="2400" b="1" dirty="0"/>
          </a:p>
          <a:p>
            <a:r>
              <a:rPr lang="en-US" sz="2400" dirty="0"/>
              <a:t>More than 40 percent of the world’s population—3 billion—rely on polluting and unhealthy fuels for cooking.</a:t>
            </a:r>
            <a:endParaRPr lang="en-US" sz="2400" b="1" dirty="0"/>
          </a:p>
          <a:p>
            <a:r>
              <a:rPr lang="en-US" sz="2400" dirty="0"/>
              <a:t>As of 2015, more than 20 percent of power was generated through renewable sources.</a:t>
            </a:r>
            <a:endParaRPr lang="en-US" sz="2400" b="1" dirty="0"/>
          </a:p>
          <a:p>
            <a:r>
              <a:rPr lang="en-US" sz="2400" dirty="0"/>
              <a:t>The renewable energy sector employed a record 10.3 million people in 2017.</a:t>
            </a:r>
          </a:p>
          <a:p>
            <a:endParaRPr lang="en-US" sz="2400" dirty="0"/>
          </a:p>
        </p:txBody>
      </p:sp>
    </p:spTree>
    <p:extLst>
      <p:ext uri="{BB962C8B-B14F-4D97-AF65-F5344CB8AC3E}">
        <p14:creationId xmlns:p14="http://schemas.microsoft.com/office/powerpoint/2010/main" val="25838506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B3FA9DE-3F0F-8149-AEA0-ADDE390D9AAB}"/>
              </a:ext>
            </a:extLst>
          </p:cNvPr>
          <p:cNvSpPr>
            <a:spLocks noGrp="1"/>
          </p:cNvSpPr>
          <p:nvPr>
            <p:ph type="title"/>
          </p:nvPr>
        </p:nvSpPr>
        <p:spPr>
          <a:xfrm>
            <a:off x="686834" y="1153572"/>
            <a:ext cx="3200400" cy="4461163"/>
          </a:xfrm>
        </p:spPr>
        <p:txBody>
          <a:bodyPr>
            <a:normAutofit/>
          </a:bodyPr>
          <a:lstStyle/>
          <a:p>
            <a:r>
              <a:rPr lang="en-US" sz="2800">
                <a:solidFill>
                  <a:srgbClr val="FFFFFF"/>
                </a:solidFill>
              </a:rPr>
              <a:t>8. Decent Work and Economic Growth</a:t>
            </a:r>
            <a:br>
              <a:rPr lang="en-US" sz="2800">
                <a:solidFill>
                  <a:srgbClr val="FFFFFF"/>
                </a:solidFill>
              </a:rPr>
            </a:br>
            <a:r>
              <a:rPr lang="en-US" sz="2800">
                <a:solidFill>
                  <a:srgbClr val="FFFFFF"/>
                </a:solidFill>
              </a:rPr>
              <a:t>https://www.undp.org/content/undp/en/home/sustainable-development-goals/goal-8-decent-work-and-economic-growth.html</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343E768F-3685-5244-92DF-FB14F65784B8}"/>
              </a:ext>
            </a:extLst>
          </p:cNvPr>
          <p:cNvSpPr>
            <a:spLocks noGrp="1"/>
          </p:cNvSpPr>
          <p:nvPr>
            <p:ph idx="1"/>
          </p:nvPr>
        </p:nvSpPr>
        <p:spPr>
          <a:xfrm>
            <a:off x="4447308" y="591344"/>
            <a:ext cx="6906491" cy="5585619"/>
          </a:xfrm>
        </p:spPr>
        <p:txBody>
          <a:bodyPr anchor="ctr">
            <a:normAutofit/>
          </a:bodyPr>
          <a:lstStyle/>
          <a:p>
            <a:r>
              <a:rPr lang="en-US" sz="2000" dirty="0"/>
              <a:t>An estimated 172 million people worldwide were without work in 2018 - an unemployment rate of 5 percent.</a:t>
            </a:r>
            <a:endParaRPr lang="en-US" sz="2000" b="1" dirty="0"/>
          </a:p>
          <a:p>
            <a:r>
              <a:rPr lang="en-US" sz="2000" dirty="0"/>
              <a:t>As a result of an expanding labor force, the number of unemployed is projected to increase by 1 million every year and reach 174 million by 2020.</a:t>
            </a:r>
            <a:endParaRPr lang="en-US" sz="2000" b="1" dirty="0"/>
          </a:p>
          <a:p>
            <a:r>
              <a:rPr lang="en-US" sz="2000" dirty="0"/>
              <a:t>Some 700 million workers lived in extreme or moderate poverty in 2018, with less than US$3.20 per day.</a:t>
            </a:r>
            <a:endParaRPr lang="en-US" sz="2000" b="1" dirty="0"/>
          </a:p>
          <a:p>
            <a:r>
              <a:rPr lang="en-US" sz="2000" dirty="0"/>
              <a:t>Women’s participation in the labor force stood at 48 per cent in 2018, compared with 75 percent for men. Around 3 in 5 of the 3.5 billion people in the labor force in 2018 were men.</a:t>
            </a:r>
            <a:endParaRPr lang="en-US" sz="2000" b="1" dirty="0"/>
          </a:p>
          <a:p>
            <a:r>
              <a:rPr lang="en-US" sz="2000" dirty="0"/>
              <a:t>Overall, 2 billion workers were in informal employment in 2016, accounting for 61 per cent of the world’s workforce.</a:t>
            </a:r>
            <a:endParaRPr lang="en-US" sz="2000" b="1" dirty="0"/>
          </a:p>
          <a:p>
            <a:r>
              <a:rPr lang="en-US" sz="2000" dirty="0"/>
              <a:t>Many more women than men are underutilized in the labor force—85 million compared to 55 million.</a:t>
            </a:r>
          </a:p>
          <a:p>
            <a:endParaRPr lang="en-US" sz="2000" dirty="0"/>
          </a:p>
        </p:txBody>
      </p:sp>
    </p:spTree>
    <p:extLst>
      <p:ext uri="{BB962C8B-B14F-4D97-AF65-F5344CB8AC3E}">
        <p14:creationId xmlns:p14="http://schemas.microsoft.com/office/powerpoint/2010/main" val="26919679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CA0398B-648C-074D-B90F-EFFAE5D1F20C}"/>
              </a:ext>
            </a:extLst>
          </p:cNvPr>
          <p:cNvSpPr>
            <a:spLocks noGrp="1"/>
          </p:cNvSpPr>
          <p:nvPr>
            <p:ph type="title"/>
          </p:nvPr>
        </p:nvSpPr>
        <p:spPr>
          <a:xfrm>
            <a:off x="686834" y="1153572"/>
            <a:ext cx="3200400" cy="4461163"/>
          </a:xfrm>
        </p:spPr>
        <p:txBody>
          <a:bodyPr>
            <a:normAutofit/>
          </a:bodyPr>
          <a:lstStyle/>
          <a:p>
            <a:r>
              <a:rPr lang="en-US" sz="2400">
                <a:solidFill>
                  <a:srgbClr val="FFFFFF"/>
                </a:solidFill>
              </a:rPr>
              <a:t>9. https://www.undp.org/content/undp/en/home/sustainable-development-goals/goal-9-industry-innovation-and-infrastructure.htmlIndustry, Innovation, and Infrastructure</a:t>
            </a:r>
            <a:br>
              <a:rPr lang="en-US" sz="2400">
                <a:solidFill>
                  <a:srgbClr val="FFFFFF"/>
                </a:solidFill>
              </a:rPr>
            </a:br>
            <a:endParaRPr lang="en-US" sz="240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1D1D79EE-0990-8C41-9AC3-7EDB1C7E6C6F}"/>
              </a:ext>
            </a:extLst>
          </p:cNvPr>
          <p:cNvSpPr>
            <a:spLocks noGrp="1"/>
          </p:cNvSpPr>
          <p:nvPr>
            <p:ph idx="1"/>
          </p:nvPr>
        </p:nvSpPr>
        <p:spPr>
          <a:xfrm>
            <a:off x="4447308" y="591344"/>
            <a:ext cx="6906491" cy="5585619"/>
          </a:xfrm>
        </p:spPr>
        <p:txBody>
          <a:bodyPr anchor="ctr">
            <a:normAutofit/>
          </a:bodyPr>
          <a:lstStyle/>
          <a:p>
            <a:r>
              <a:rPr lang="en-US" sz="2200" dirty="0"/>
              <a:t>Worldwide, 2.3 billion people lack access to basic sanitation.</a:t>
            </a:r>
            <a:endParaRPr lang="en-US" sz="2200" b="1" dirty="0"/>
          </a:p>
          <a:p>
            <a:r>
              <a:rPr lang="en-US" sz="2200" dirty="0"/>
              <a:t>In some low-income African countries, infrastructure constraints cut businesses’ productivity by around 40 percent.</a:t>
            </a:r>
            <a:endParaRPr lang="en-US" sz="2200" b="1" dirty="0"/>
          </a:p>
          <a:p>
            <a:r>
              <a:rPr lang="en-US" sz="2200" dirty="0"/>
              <a:t>2.6 billion people in developing countries do not have access to constant electricity.</a:t>
            </a:r>
            <a:endParaRPr lang="en-US" sz="2200" b="1" dirty="0"/>
          </a:p>
          <a:p>
            <a:r>
              <a:rPr lang="en-US" sz="2200" dirty="0"/>
              <a:t>More than 4 billion people still do not have access to the Internet; 90 percent of them are in the developing world. </a:t>
            </a:r>
            <a:endParaRPr lang="en-US" sz="2200" b="1" dirty="0"/>
          </a:p>
          <a:p>
            <a:r>
              <a:rPr lang="en-US" sz="2200" dirty="0"/>
              <a:t>The renewable energy sectors currently employ more than 2.3 million people; the number could reach 20 million by 2030.</a:t>
            </a:r>
            <a:endParaRPr lang="en-US" sz="2200" b="1" dirty="0"/>
          </a:p>
          <a:p>
            <a:r>
              <a:rPr lang="en-US" sz="2200" dirty="0"/>
              <a:t>In developing countries, barely 30 percent of agricultural products undergo industrial processing, compared to 98 percent high-income countries.</a:t>
            </a:r>
          </a:p>
        </p:txBody>
      </p:sp>
    </p:spTree>
    <p:extLst>
      <p:ext uri="{BB962C8B-B14F-4D97-AF65-F5344CB8AC3E}">
        <p14:creationId xmlns:p14="http://schemas.microsoft.com/office/powerpoint/2010/main" val="41948463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133A605-25A1-ED4A-904C-F4A55DBA366D}"/>
              </a:ext>
            </a:extLst>
          </p:cNvPr>
          <p:cNvSpPr>
            <a:spLocks noGrp="1"/>
          </p:cNvSpPr>
          <p:nvPr>
            <p:ph type="title"/>
          </p:nvPr>
        </p:nvSpPr>
        <p:spPr>
          <a:xfrm>
            <a:off x="686834" y="1153572"/>
            <a:ext cx="3200400" cy="4461163"/>
          </a:xfrm>
        </p:spPr>
        <p:txBody>
          <a:bodyPr>
            <a:normAutofit/>
          </a:bodyPr>
          <a:lstStyle/>
          <a:p>
            <a:r>
              <a:rPr lang="en-US" sz="3100">
                <a:solidFill>
                  <a:srgbClr val="FFFFFF"/>
                </a:solidFill>
              </a:rPr>
              <a:t>10. Reduced Inequality</a:t>
            </a:r>
            <a:br>
              <a:rPr lang="en-US" sz="3100">
                <a:solidFill>
                  <a:srgbClr val="FFFFFF"/>
                </a:solidFill>
              </a:rPr>
            </a:br>
            <a:r>
              <a:rPr lang="en-US" sz="3100">
                <a:solidFill>
                  <a:srgbClr val="FFFFFF"/>
                </a:solidFill>
              </a:rPr>
              <a:t>https://www.undp.org/content/undp/en/home/sustainable-development-goals/goal-10-reduced-inequalities.html</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48718602-C241-3840-B310-71766AAF853C}"/>
              </a:ext>
            </a:extLst>
          </p:cNvPr>
          <p:cNvSpPr>
            <a:spLocks noGrp="1"/>
          </p:cNvSpPr>
          <p:nvPr>
            <p:ph idx="1"/>
          </p:nvPr>
        </p:nvSpPr>
        <p:spPr>
          <a:xfrm>
            <a:off x="4447308" y="591344"/>
            <a:ext cx="6906491" cy="5585619"/>
          </a:xfrm>
        </p:spPr>
        <p:txBody>
          <a:bodyPr anchor="ctr">
            <a:normAutofit/>
          </a:bodyPr>
          <a:lstStyle/>
          <a:p>
            <a:r>
              <a:rPr lang="en-US" sz="2000" dirty="0"/>
              <a:t>In 2016, 22 percent of global income was received by the top 1 percent compared with 10 percent of income for the bottom 50 percent. </a:t>
            </a:r>
            <a:endParaRPr lang="en-US" sz="2000" b="1" dirty="0"/>
          </a:p>
          <a:p>
            <a:r>
              <a:rPr lang="en-US" sz="2000" dirty="0"/>
              <a:t>In 1980, the top one percent had 16 percent of global income. The bottom 50 percent had 8 percent of income. </a:t>
            </a:r>
            <a:endParaRPr lang="en-US" sz="2000" b="1" dirty="0"/>
          </a:p>
          <a:p>
            <a:r>
              <a:rPr lang="en-US" sz="2000" dirty="0"/>
              <a:t>Economic inequality is largely driven by the unequal ownership of capital. Since 1980, very large transfers of public to private wealth occurred in nearly all countries. The global wealth share of the top 1 percent was 33 percent in 2016. </a:t>
            </a:r>
            <a:endParaRPr lang="en-US" sz="2000" b="1" dirty="0"/>
          </a:p>
          <a:p>
            <a:r>
              <a:rPr lang="en-US" sz="2000" dirty="0"/>
              <a:t>Under "business as usual", the top 1 percent global wealth will reach 39 percent by 2050.</a:t>
            </a:r>
            <a:endParaRPr lang="en-US" sz="2000" b="1" dirty="0"/>
          </a:p>
          <a:p>
            <a:r>
              <a:rPr lang="en-US" sz="2000" dirty="0"/>
              <a:t>Women spend, on average, twice as much time on unpaid housework as men.</a:t>
            </a:r>
            <a:endParaRPr lang="en-US" sz="2000" b="1" dirty="0"/>
          </a:p>
          <a:p>
            <a:r>
              <a:rPr lang="en-US" sz="2000" dirty="0"/>
              <a:t>Women have as much access to financial services as men in just 60 percent of the countries assessed and to land ownership in just 42 percent of the countries assessed.</a:t>
            </a:r>
          </a:p>
          <a:p>
            <a:endParaRPr lang="en-US" sz="2000" dirty="0"/>
          </a:p>
        </p:txBody>
      </p:sp>
    </p:spTree>
    <p:extLst>
      <p:ext uri="{BB962C8B-B14F-4D97-AF65-F5344CB8AC3E}">
        <p14:creationId xmlns:p14="http://schemas.microsoft.com/office/powerpoint/2010/main" val="31665908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C83E81F-54C1-8544-A79E-27F2FF9BDFAA}"/>
              </a:ext>
            </a:extLst>
          </p:cNvPr>
          <p:cNvSpPr>
            <a:spLocks noGrp="1"/>
          </p:cNvSpPr>
          <p:nvPr>
            <p:ph type="title"/>
          </p:nvPr>
        </p:nvSpPr>
        <p:spPr>
          <a:xfrm>
            <a:off x="686834" y="1153572"/>
            <a:ext cx="3200400" cy="4461163"/>
          </a:xfrm>
        </p:spPr>
        <p:txBody>
          <a:bodyPr>
            <a:normAutofit/>
          </a:bodyPr>
          <a:lstStyle/>
          <a:p>
            <a:r>
              <a:rPr lang="en-US" sz="2800">
                <a:solidFill>
                  <a:srgbClr val="FFFFFF"/>
                </a:solidFill>
              </a:rPr>
              <a:t>11. Sustainable Cities and Communities</a:t>
            </a:r>
            <a:br>
              <a:rPr lang="en-US" sz="2800">
                <a:solidFill>
                  <a:srgbClr val="FFFFFF"/>
                </a:solidFill>
              </a:rPr>
            </a:br>
            <a:r>
              <a:rPr lang="en-US" sz="2800">
                <a:solidFill>
                  <a:srgbClr val="FFFFFF"/>
                </a:solidFill>
              </a:rPr>
              <a:t>https://www.undp.org/content/undp/en/home/sustainable-development-goals/goal-11-sustainable-cities-and-communities.html</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B5859F7B-0B84-8E43-9FB6-F01754B8C6E6}"/>
              </a:ext>
            </a:extLst>
          </p:cNvPr>
          <p:cNvSpPr>
            <a:spLocks noGrp="1"/>
          </p:cNvSpPr>
          <p:nvPr>
            <p:ph idx="1"/>
          </p:nvPr>
        </p:nvSpPr>
        <p:spPr>
          <a:xfrm>
            <a:off x="4447308" y="591344"/>
            <a:ext cx="6906491" cy="5947568"/>
          </a:xfrm>
        </p:spPr>
        <p:txBody>
          <a:bodyPr anchor="ctr">
            <a:normAutofit/>
          </a:bodyPr>
          <a:lstStyle/>
          <a:p>
            <a:r>
              <a:rPr lang="en-US" sz="2200" dirty="0"/>
              <a:t>In 2018, 4.2 billion people, 55 percent of the world’s population, lived in cities. By 2050, the urban population is expected to reach 6.5 billion.</a:t>
            </a:r>
            <a:endParaRPr lang="en-US" sz="2200" b="1" dirty="0"/>
          </a:p>
          <a:p>
            <a:r>
              <a:rPr lang="en-US" sz="2200" dirty="0"/>
              <a:t>Cities occupy just 3 percent of the Earth’s land but account for 60 to 80 percent of energy consumption and at least 70 percent of carbon emissions.</a:t>
            </a:r>
            <a:endParaRPr lang="en-US" sz="2200" b="1" dirty="0"/>
          </a:p>
          <a:p>
            <a:r>
              <a:rPr lang="en-US" sz="2200" dirty="0"/>
              <a:t>828 million people are estimated to live in slums, and the number is rising.</a:t>
            </a:r>
            <a:endParaRPr lang="en-US" sz="2200" b="1" dirty="0"/>
          </a:p>
          <a:p>
            <a:r>
              <a:rPr lang="en-US" sz="2200" dirty="0"/>
              <a:t>In 1990, there were 10 cities with 10 million people or more; by 2014, the number of mega-cities rose to 28, and was expected to reach 33 by 2018. In the future, 9 out of 10 mega-cities will be in the developing world.</a:t>
            </a:r>
            <a:endParaRPr lang="en-US" sz="2200" b="1" dirty="0"/>
          </a:p>
          <a:p>
            <a:r>
              <a:rPr lang="en-US" sz="2200" dirty="0"/>
              <a:t>In the coming decades, 90 percent of urban expansion will be in the developing world.</a:t>
            </a:r>
            <a:endParaRPr lang="en-US" sz="2200" b="1" dirty="0"/>
          </a:p>
          <a:p>
            <a:r>
              <a:rPr lang="en-US" sz="2200" dirty="0"/>
              <a:t>The economic role of cities is significant. They generate about 80 percent of the global GDP.</a:t>
            </a:r>
          </a:p>
          <a:p>
            <a:endParaRPr lang="en-US" sz="2200" dirty="0"/>
          </a:p>
        </p:txBody>
      </p:sp>
    </p:spTree>
    <p:extLst>
      <p:ext uri="{BB962C8B-B14F-4D97-AF65-F5344CB8AC3E}">
        <p14:creationId xmlns:p14="http://schemas.microsoft.com/office/powerpoint/2010/main" val="22254368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9E81AE4-0039-2B48-B070-66C6F7AAD8AC}"/>
              </a:ext>
            </a:extLst>
          </p:cNvPr>
          <p:cNvSpPr>
            <a:spLocks noGrp="1"/>
          </p:cNvSpPr>
          <p:nvPr>
            <p:ph type="title"/>
          </p:nvPr>
        </p:nvSpPr>
        <p:spPr>
          <a:xfrm>
            <a:off x="686834" y="1153572"/>
            <a:ext cx="3200400" cy="4461163"/>
          </a:xfrm>
        </p:spPr>
        <p:txBody>
          <a:bodyPr>
            <a:normAutofit/>
          </a:bodyPr>
          <a:lstStyle/>
          <a:p>
            <a:r>
              <a:rPr lang="en-US" sz="2800">
                <a:solidFill>
                  <a:srgbClr val="FFFFFF"/>
                </a:solidFill>
              </a:rPr>
              <a:t>12. Responsible Consumption and Production</a:t>
            </a:r>
            <a:br>
              <a:rPr lang="en-US" sz="2800">
                <a:solidFill>
                  <a:srgbClr val="FFFFFF"/>
                </a:solidFill>
              </a:rPr>
            </a:br>
            <a:r>
              <a:rPr lang="en-US" sz="2800">
                <a:solidFill>
                  <a:srgbClr val="FFFFFF"/>
                </a:solidFill>
              </a:rPr>
              <a:t>https://www.undp.org/content/undp/en/home/sustainable-development-goals/goal-12-responsible-consumption-and-production.html</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21B23ACC-5461-6940-8D9D-BF7FD08CE509}"/>
              </a:ext>
            </a:extLst>
          </p:cNvPr>
          <p:cNvSpPr>
            <a:spLocks noGrp="1"/>
          </p:cNvSpPr>
          <p:nvPr>
            <p:ph idx="1"/>
          </p:nvPr>
        </p:nvSpPr>
        <p:spPr>
          <a:xfrm>
            <a:off x="4447308" y="591344"/>
            <a:ext cx="6906491" cy="5585619"/>
          </a:xfrm>
        </p:spPr>
        <p:txBody>
          <a:bodyPr anchor="ctr">
            <a:normAutofit/>
          </a:bodyPr>
          <a:lstStyle/>
          <a:p>
            <a:r>
              <a:rPr lang="en-US" sz="2200" dirty="0"/>
              <a:t>1.3 billion </a:t>
            </a:r>
            <a:r>
              <a:rPr lang="en-US" sz="2200" dirty="0" err="1"/>
              <a:t>tonnes</a:t>
            </a:r>
            <a:r>
              <a:rPr lang="en-US" sz="2200" dirty="0"/>
              <a:t> of food is wasted every year, while almost 2 billion people go hungry or undernourished.</a:t>
            </a:r>
            <a:endParaRPr lang="en-US" sz="2200" b="1" dirty="0"/>
          </a:p>
          <a:p>
            <a:r>
              <a:rPr lang="en-US" sz="2200" dirty="0"/>
              <a:t>The food sector accounts for around 22 percent of total greenhouse gas emissions, largely from the conversion of forests into farmland.</a:t>
            </a:r>
            <a:endParaRPr lang="en-US" sz="2200" b="1" dirty="0"/>
          </a:p>
          <a:p>
            <a:r>
              <a:rPr lang="en-US" sz="2200" dirty="0"/>
              <a:t>Globally, 2 billion people are overweight or obese.</a:t>
            </a:r>
            <a:endParaRPr lang="en-US" sz="2200" b="1" dirty="0"/>
          </a:p>
          <a:p>
            <a:r>
              <a:rPr lang="en-US" sz="2200" dirty="0"/>
              <a:t>Only 3 percent of the world’s water is fresh (drinkable), and humans are using it faster than nature can replenish it.</a:t>
            </a:r>
            <a:endParaRPr lang="en-US" sz="2200" b="1" dirty="0"/>
          </a:p>
          <a:p>
            <a:r>
              <a:rPr lang="en-US" sz="2200" dirty="0"/>
              <a:t>If people everywhere switched to energy efficient lightbulbs, the world would save US$120 billion annually.</a:t>
            </a:r>
            <a:endParaRPr lang="en-US" sz="2200" b="1" dirty="0"/>
          </a:p>
          <a:p>
            <a:r>
              <a:rPr lang="en-US" sz="2200" dirty="0"/>
              <a:t>One-fifth of the world’s final energy consumption in 2013 was from renewable sources.</a:t>
            </a:r>
          </a:p>
          <a:p>
            <a:endParaRPr lang="en-US" sz="2200" dirty="0"/>
          </a:p>
        </p:txBody>
      </p:sp>
    </p:spTree>
    <p:extLst>
      <p:ext uri="{BB962C8B-B14F-4D97-AF65-F5344CB8AC3E}">
        <p14:creationId xmlns:p14="http://schemas.microsoft.com/office/powerpoint/2010/main" val="4730985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17CF983-A328-1D43-B146-DBDED3D4D6E6}"/>
              </a:ext>
            </a:extLst>
          </p:cNvPr>
          <p:cNvSpPr>
            <a:spLocks noGrp="1"/>
          </p:cNvSpPr>
          <p:nvPr>
            <p:ph type="title"/>
          </p:nvPr>
        </p:nvSpPr>
        <p:spPr>
          <a:xfrm>
            <a:off x="686834" y="1153572"/>
            <a:ext cx="3200400" cy="4461163"/>
          </a:xfrm>
        </p:spPr>
        <p:txBody>
          <a:bodyPr>
            <a:normAutofit/>
          </a:bodyPr>
          <a:lstStyle/>
          <a:p>
            <a:r>
              <a:rPr lang="en-US" sz="3100">
                <a:solidFill>
                  <a:srgbClr val="FFFFFF"/>
                </a:solidFill>
              </a:rPr>
              <a:t>13. Climate Action</a:t>
            </a:r>
            <a:br>
              <a:rPr lang="en-US" sz="3100">
                <a:solidFill>
                  <a:srgbClr val="FFFFFF"/>
                </a:solidFill>
              </a:rPr>
            </a:br>
            <a:r>
              <a:rPr lang="en-US" sz="3100">
                <a:solidFill>
                  <a:srgbClr val="FFFFFF"/>
                </a:solidFill>
              </a:rPr>
              <a:t>https://www.undp.org/content/undp/en/home/sustainable-development-goals/goal-13-climate-action.html</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3FF4A7BF-5EE0-9B4B-9531-58AA96D17099}"/>
              </a:ext>
            </a:extLst>
          </p:cNvPr>
          <p:cNvSpPr>
            <a:spLocks noGrp="1"/>
          </p:cNvSpPr>
          <p:nvPr>
            <p:ph idx="1"/>
          </p:nvPr>
        </p:nvSpPr>
        <p:spPr>
          <a:xfrm>
            <a:off x="4447308" y="591344"/>
            <a:ext cx="6906491" cy="5585619"/>
          </a:xfrm>
        </p:spPr>
        <p:txBody>
          <a:bodyPr anchor="ctr">
            <a:normAutofit/>
          </a:bodyPr>
          <a:lstStyle/>
          <a:p>
            <a:r>
              <a:rPr lang="en-US" sz="2000" dirty="0"/>
              <a:t>As of 2017 humans are estimated to have caused approximately 1.0°C of global warming above pre-industrial levels.</a:t>
            </a:r>
            <a:endParaRPr lang="en-US" sz="2000" b="1" dirty="0"/>
          </a:p>
          <a:p>
            <a:r>
              <a:rPr lang="en-US" sz="2000" dirty="0"/>
              <a:t>Sea levels have risen by about 20 cm (8 inches) since 1880 and are projected to rise another 30–122 cm (1 to 4 feet) by 2100. </a:t>
            </a:r>
            <a:endParaRPr lang="en-US" sz="2000" b="1" dirty="0"/>
          </a:p>
          <a:p>
            <a:r>
              <a:rPr lang="en-US" sz="2000" dirty="0"/>
              <a:t>To limit warming to 1.5C, global net CO2 emissions must drop by 45% between 2010 and 2030, and reach net zero around 2050. </a:t>
            </a:r>
            <a:endParaRPr lang="en-US" sz="2000" b="1" dirty="0"/>
          </a:p>
          <a:p>
            <a:r>
              <a:rPr lang="en-US" sz="2000" dirty="0"/>
              <a:t>Climate pledges under The Paris Agreement cover only one third of the emissions reductions needed to keep the world below 2°C. </a:t>
            </a:r>
            <a:endParaRPr lang="en-US" sz="2000" b="1" dirty="0"/>
          </a:p>
          <a:p>
            <a:r>
              <a:rPr lang="en-US" sz="2000" dirty="0"/>
              <a:t>Bold climate action could trigger at least US$26 trillion in economic benefits by 2030. </a:t>
            </a:r>
            <a:endParaRPr lang="en-US" sz="2000" b="1" dirty="0"/>
          </a:p>
          <a:p>
            <a:r>
              <a:rPr lang="en-US" sz="2000" dirty="0"/>
              <a:t>The energy sector alone will create around 18 million more jobs by 2030, focused specifically on sustainable energy.</a:t>
            </a:r>
          </a:p>
          <a:p>
            <a:endParaRPr lang="en-US" sz="2000" dirty="0"/>
          </a:p>
        </p:txBody>
      </p:sp>
    </p:spTree>
    <p:extLst>
      <p:ext uri="{BB962C8B-B14F-4D97-AF65-F5344CB8AC3E}">
        <p14:creationId xmlns:p14="http://schemas.microsoft.com/office/powerpoint/2010/main" val="33476486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E1BEB12-92AF-4445-98AD-4C7756E7C9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0522C2C-7B5C-48A7-A969-03941E5D2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69476" y="220196"/>
            <a:ext cx="9422524" cy="6637806"/>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D6EE29F2-D77F-4BD0-A20B-334D316A1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09800" y="2099696"/>
            <a:ext cx="1942241" cy="188955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6" name="Arc 15">
            <a:extLst>
              <a:ext uri="{FF2B5EF4-FFF2-40B4-BE49-F238E27FC236}">
                <a16:creationId xmlns:a16="http://schemas.microsoft.com/office/drawing/2014/main" id="{22D09ED2-868F-42C6-866E-F92E0CEF31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520172">
            <a:off x="1613162" y="1492572"/>
            <a:ext cx="2987899" cy="2987899"/>
          </a:xfrm>
          <a:prstGeom prst="arc">
            <a:avLst>
              <a:gd name="adj1" fmla="val 14455503"/>
              <a:gd name="adj2" fmla="val 227775"/>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22297C80-44CD-4548-9A44-6981032D8056}"/>
              </a:ext>
            </a:extLst>
          </p:cNvPr>
          <p:cNvSpPr>
            <a:spLocks noGrp="1"/>
          </p:cNvSpPr>
          <p:nvPr>
            <p:ph type="ctrTitle"/>
          </p:nvPr>
        </p:nvSpPr>
        <p:spPr>
          <a:xfrm>
            <a:off x="4038600" y="1939159"/>
            <a:ext cx="7644627" cy="2751086"/>
          </a:xfrm>
        </p:spPr>
        <p:txBody>
          <a:bodyPr>
            <a:normAutofit/>
          </a:bodyPr>
          <a:lstStyle/>
          <a:p>
            <a:pPr algn="r"/>
            <a:r>
              <a:rPr lang="en-US" sz="4400" b="1" dirty="0">
                <a:solidFill>
                  <a:srgbClr val="FF0000"/>
                </a:solidFill>
              </a:rPr>
              <a:t>Sustainable Development Goals Facts &amp; Figures</a:t>
            </a:r>
          </a:p>
        </p:txBody>
      </p:sp>
      <p:sp>
        <p:nvSpPr>
          <p:cNvPr id="3" name="Subtitle 2">
            <a:extLst>
              <a:ext uri="{FF2B5EF4-FFF2-40B4-BE49-F238E27FC236}">
                <a16:creationId xmlns:a16="http://schemas.microsoft.com/office/drawing/2014/main" id="{48955BE3-880B-AC4D-A53F-D180C89F3DE3}"/>
              </a:ext>
            </a:extLst>
          </p:cNvPr>
          <p:cNvSpPr>
            <a:spLocks noGrp="1"/>
          </p:cNvSpPr>
          <p:nvPr>
            <p:ph type="subTitle" idx="1"/>
          </p:nvPr>
        </p:nvSpPr>
        <p:spPr>
          <a:xfrm>
            <a:off x="4038600" y="4782320"/>
            <a:ext cx="7644627" cy="1329443"/>
          </a:xfrm>
        </p:spPr>
        <p:txBody>
          <a:bodyPr>
            <a:normAutofit/>
          </a:bodyPr>
          <a:lstStyle/>
          <a:p>
            <a:pPr algn="r"/>
            <a:endParaRPr lang="en-US" sz="4000" dirty="0">
              <a:solidFill>
                <a:srgbClr val="0070C0"/>
              </a:solidFill>
            </a:endParaRPr>
          </a:p>
        </p:txBody>
      </p:sp>
    </p:spTree>
    <p:extLst>
      <p:ext uri="{BB962C8B-B14F-4D97-AF65-F5344CB8AC3E}">
        <p14:creationId xmlns:p14="http://schemas.microsoft.com/office/powerpoint/2010/main" val="20121374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EC628EB-6AD1-764A-B250-8EE04115C53F}"/>
              </a:ext>
            </a:extLst>
          </p:cNvPr>
          <p:cNvSpPr>
            <a:spLocks noGrp="1"/>
          </p:cNvSpPr>
          <p:nvPr>
            <p:ph type="title"/>
          </p:nvPr>
        </p:nvSpPr>
        <p:spPr>
          <a:xfrm>
            <a:off x="686834" y="1153572"/>
            <a:ext cx="3200400" cy="4461163"/>
          </a:xfrm>
        </p:spPr>
        <p:txBody>
          <a:bodyPr>
            <a:normAutofit/>
          </a:bodyPr>
          <a:lstStyle/>
          <a:p>
            <a:r>
              <a:rPr lang="en-US" sz="3100">
                <a:solidFill>
                  <a:srgbClr val="FFFFFF"/>
                </a:solidFill>
              </a:rPr>
              <a:t>14. Life Below Water</a:t>
            </a:r>
            <a:br>
              <a:rPr lang="en-US" sz="3100">
                <a:solidFill>
                  <a:srgbClr val="FFFFFF"/>
                </a:solidFill>
              </a:rPr>
            </a:br>
            <a:r>
              <a:rPr lang="en-US" sz="3100">
                <a:solidFill>
                  <a:srgbClr val="FFFFFF"/>
                </a:solidFill>
              </a:rPr>
              <a:t>https://www.undp.org/content/undp/en/home/sustainable-development-goals/goal-14-life-below-water.html</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D527F67A-B1F0-2249-8558-A1EED7347289}"/>
              </a:ext>
            </a:extLst>
          </p:cNvPr>
          <p:cNvSpPr>
            <a:spLocks noGrp="1"/>
          </p:cNvSpPr>
          <p:nvPr>
            <p:ph idx="1"/>
          </p:nvPr>
        </p:nvSpPr>
        <p:spPr>
          <a:xfrm>
            <a:off x="4447308" y="591344"/>
            <a:ext cx="6906491" cy="5585619"/>
          </a:xfrm>
        </p:spPr>
        <p:txBody>
          <a:bodyPr anchor="ctr">
            <a:normAutofit/>
          </a:bodyPr>
          <a:lstStyle/>
          <a:p>
            <a:r>
              <a:rPr lang="en-US" sz="2200" dirty="0"/>
              <a:t>The ocean covers three quarters of the Earth’s surface and represents 99 percent of the living space on the planet by volume.</a:t>
            </a:r>
            <a:endParaRPr lang="en-US" sz="2200" b="1" dirty="0"/>
          </a:p>
          <a:p>
            <a:r>
              <a:rPr lang="en-US" sz="2200" dirty="0"/>
              <a:t>The ocean contains nearly 200,000 identified species, but actual numbers may lie in the millions.</a:t>
            </a:r>
            <a:endParaRPr lang="en-US" sz="2200" b="1" dirty="0"/>
          </a:p>
          <a:p>
            <a:r>
              <a:rPr lang="en-US" sz="2200" dirty="0"/>
              <a:t>As much as 40 percent of the ocean is heavily affected by pollution, depleted fisheries, loss of coastal habitats and other human activities.</a:t>
            </a:r>
            <a:endParaRPr lang="en-US" sz="2200" b="1" dirty="0"/>
          </a:p>
          <a:p>
            <a:r>
              <a:rPr lang="en-US" sz="2200" dirty="0"/>
              <a:t>The ocean absorbs about 30 percent of carbon dioxide produced by humans, buffering the impacts of global warming.</a:t>
            </a:r>
            <a:endParaRPr lang="en-US" sz="2200" b="1" dirty="0"/>
          </a:p>
          <a:p>
            <a:r>
              <a:rPr lang="en-US" sz="2200" dirty="0"/>
              <a:t>More than 3 billion people depend on marine and coastal biodiversity for their livelihoods.</a:t>
            </a:r>
            <a:endParaRPr lang="en-US" sz="2200" b="1" dirty="0"/>
          </a:p>
          <a:p>
            <a:r>
              <a:rPr lang="en-US" sz="2200" dirty="0"/>
              <a:t>The market value of marine and coastal resources and industries is estimated at US$3 trillion per year, about 5 percent of global GDP.</a:t>
            </a:r>
          </a:p>
          <a:p>
            <a:endParaRPr lang="en-US" sz="2200" dirty="0"/>
          </a:p>
        </p:txBody>
      </p:sp>
    </p:spTree>
    <p:extLst>
      <p:ext uri="{BB962C8B-B14F-4D97-AF65-F5344CB8AC3E}">
        <p14:creationId xmlns:p14="http://schemas.microsoft.com/office/powerpoint/2010/main" val="4804194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07D4FC1-AE68-FE47-94F8-EAA29B09B47F}"/>
              </a:ext>
            </a:extLst>
          </p:cNvPr>
          <p:cNvSpPr>
            <a:spLocks noGrp="1"/>
          </p:cNvSpPr>
          <p:nvPr>
            <p:ph type="title"/>
          </p:nvPr>
        </p:nvSpPr>
        <p:spPr>
          <a:xfrm>
            <a:off x="686834" y="1153572"/>
            <a:ext cx="3200400" cy="4461163"/>
          </a:xfrm>
        </p:spPr>
        <p:txBody>
          <a:bodyPr>
            <a:normAutofit/>
          </a:bodyPr>
          <a:lstStyle/>
          <a:p>
            <a:r>
              <a:rPr lang="en-US" sz="3400">
                <a:solidFill>
                  <a:srgbClr val="FFFFFF"/>
                </a:solidFill>
              </a:rPr>
              <a:t>15. Life on Land</a:t>
            </a:r>
            <a:br>
              <a:rPr lang="en-US" sz="3400">
                <a:solidFill>
                  <a:srgbClr val="FFFFFF"/>
                </a:solidFill>
              </a:rPr>
            </a:br>
            <a:r>
              <a:rPr lang="en-US" sz="3400">
                <a:solidFill>
                  <a:srgbClr val="FFFFFF"/>
                </a:solidFill>
              </a:rPr>
              <a:t>https://www.undp.org/content/undp/en/home/sustainable-development-goals/goal-15-life-on-land.html</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B3488197-087F-0C44-AB5C-873C976209C1}"/>
              </a:ext>
            </a:extLst>
          </p:cNvPr>
          <p:cNvSpPr>
            <a:spLocks noGrp="1"/>
          </p:cNvSpPr>
          <p:nvPr>
            <p:ph idx="1"/>
          </p:nvPr>
        </p:nvSpPr>
        <p:spPr>
          <a:xfrm>
            <a:off x="4447308" y="591344"/>
            <a:ext cx="6906491" cy="5585619"/>
          </a:xfrm>
        </p:spPr>
        <p:txBody>
          <a:bodyPr anchor="ctr">
            <a:normAutofit/>
          </a:bodyPr>
          <a:lstStyle/>
          <a:p>
            <a:r>
              <a:rPr lang="en-US" sz="2600" dirty="0"/>
              <a:t>Around 1.6 billion people depend on forests for their livelihoods.</a:t>
            </a:r>
            <a:endParaRPr lang="en-US" sz="2600" b="1" dirty="0"/>
          </a:p>
          <a:p>
            <a:r>
              <a:rPr lang="en-US" sz="2600" dirty="0"/>
              <a:t>Forests are home to more than 80 percent of all terrestrial species of animals, plants and insects.</a:t>
            </a:r>
            <a:r>
              <a:rPr lang="en-US" sz="2600" b="1" dirty="0"/>
              <a:t> </a:t>
            </a:r>
          </a:p>
          <a:p>
            <a:r>
              <a:rPr lang="en-US" sz="2600" dirty="0"/>
              <a:t>2.6 billion people depend directly on agriculture for a living.</a:t>
            </a:r>
            <a:endParaRPr lang="en-US" sz="2600" b="1" dirty="0"/>
          </a:p>
          <a:p>
            <a:r>
              <a:rPr lang="en-US" sz="2600" dirty="0"/>
              <a:t>Nature-based climate solutions can contribute about a third of CO2 reductions by 2030. </a:t>
            </a:r>
            <a:endParaRPr lang="en-US" sz="2600" b="1" dirty="0"/>
          </a:p>
          <a:p>
            <a:r>
              <a:rPr lang="en-US" sz="2600" dirty="0"/>
              <a:t>The value of ecosystems to human livelihoods and well-being is $US125 trillion per year.</a:t>
            </a:r>
            <a:endParaRPr lang="en-US" sz="2600" b="1" dirty="0"/>
          </a:p>
          <a:p>
            <a:r>
              <a:rPr lang="en-US" sz="2600" dirty="0"/>
              <a:t>Mountain regions provide 60-80 percent of the Earth's fresh water.</a:t>
            </a:r>
          </a:p>
          <a:p>
            <a:endParaRPr lang="en-US" sz="2600" dirty="0"/>
          </a:p>
        </p:txBody>
      </p:sp>
    </p:spTree>
    <p:extLst>
      <p:ext uri="{BB962C8B-B14F-4D97-AF65-F5344CB8AC3E}">
        <p14:creationId xmlns:p14="http://schemas.microsoft.com/office/powerpoint/2010/main" val="8459708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D2625FD-55BA-E04E-BC05-CE8DF1AED37A}"/>
              </a:ext>
            </a:extLst>
          </p:cNvPr>
          <p:cNvSpPr>
            <a:spLocks noGrp="1"/>
          </p:cNvSpPr>
          <p:nvPr>
            <p:ph type="title"/>
          </p:nvPr>
        </p:nvSpPr>
        <p:spPr>
          <a:xfrm>
            <a:off x="686834" y="1153572"/>
            <a:ext cx="3200400" cy="4461163"/>
          </a:xfrm>
        </p:spPr>
        <p:txBody>
          <a:bodyPr>
            <a:normAutofit/>
          </a:bodyPr>
          <a:lstStyle/>
          <a:p>
            <a:r>
              <a:rPr lang="en-US" sz="2800" dirty="0">
                <a:solidFill>
                  <a:srgbClr val="FFFFFF"/>
                </a:solidFill>
              </a:rPr>
              <a:t>16. Peace, Justice, and Strong Institutions</a:t>
            </a:r>
            <a:br>
              <a:rPr lang="en-US" sz="2800" dirty="0">
                <a:solidFill>
                  <a:srgbClr val="FFFFFF"/>
                </a:solidFill>
              </a:rPr>
            </a:br>
            <a:r>
              <a:rPr lang="en-US" sz="2800" dirty="0">
                <a:solidFill>
                  <a:srgbClr val="FFFFFF"/>
                </a:solidFill>
              </a:rPr>
              <a:t>https://</a:t>
            </a:r>
            <a:r>
              <a:rPr lang="en-US" sz="2800" dirty="0" err="1">
                <a:solidFill>
                  <a:srgbClr val="FFFFFF"/>
                </a:solidFill>
              </a:rPr>
              <a:t>www.undp.org</a:t>
            </a:r>
            <a:r>
              <a:rPr lang="en-US" sz="2800" dirty="0">
                <a:solidFill>
                  <a:srgbClr val="FFFFFF"/>
                </a:solidFill>
              </a:rPr>
              <a:t>/content/</a:t>
            </a:r>
            <a:r>
              <a:rPr lang="en-US" sz="2800" dirty="0" err="1">
                <a:solidFill>
                  <a:srgbClr val="FFFFFF"/>
                </a:solidFill>
              </a:rPr>
              <a:t>undp</a:t>
            </a:r>
            <a:r>
              <a:rPr lang="en-US" sz="2800" dirty="0">
                <a:solidFill>
                  <a:srgbClr val="FFFFFF"/>
                </a:solidFill>
              </a:rPr>
              <a:t>/</a:t>
            </a:r>
            <a:r>
              <a:rPr lang="en-US" sz="2800" dirty="0" err="1">
                <a:solidFill>
                  <a:srgbClr val="FFFFFF"/>
                </a:solidFill>
              </a:rPr>
              <a:t>en</a:t>
            </a:r>
            <a:r>
              <a:rPr lang="en-US" sz="2800" dirty="0">
                <a:solidFill>
                  <a:srgbClr val="FFFFFF"/>
                </a:solidFill>
              </a:rPr>
              <a:t>/home/sustainable-development-goals/goal-16-peace-justice-and-strong-institutions.html</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25BF1732-9566-8F4A-AF3A-1B087BAF4CC8}"/>
              </a:ext>
            </a:extLst>
          </p:cNvPr>
          <p:cNvSpPr>
            <a:spLocks noGrp="1"/>
          </p:cNvSpPr>
          <p:nvPr>
            <p:ph idx="1"/>
          </p:nvPr>
        </p:nvSpPr>
        <p:spPr>
          <a:xfrm>
            <a:off x="4447308" y="591344"/>
            <a:ext cx="6906491" cy="5585619"/>
          </a:xfrm>
        </p:spPr>
        <p:txBody>
          <a:bodyPr anchor="ctr">
            <a:normAutofit/>
          </a:bodyPr>
          <a:lstStyle/>
          <a:p>
            <a:r>
              <a:rPr lang="en-US" sz="2200"/>
              <a:t>By the end of 2017, 68.5 million people had been forcibly displaced as a result of persecution, conflict, violence or human rights violations.</a:t>
            </a:r>
            <a:endParaRPr lang="en-US" sz="2200" b="1"/>
          </a:p>
          <a:p>
            <a:r>
              <a:rPr lang="en-US" sz="2200"/>
              <a:t>There are at least 10 million stateless people who have been denied nationality and its related rights.</a:t>
            </a:r>
            <a:endParaRPr lang="en-US" sz="2200" b="1"/>
          </a:p>
          <a:p>
            <a:r>
              <a:rPr lang="en-US" sz="2200"/>
              <a:t>Corruption, bribery, theft and tax evasion cost developing countries US$1.26 trillion per year.</a:t>
            </a:r>
            <a:endParaRPr lang="en-US" sz="2200" b="1"/>
          </a:p>
          <a:p>
            <a:r>
              <a:rPr lang="en-US" sz="2200"/>
              <a:t>49 countries lack laws protecting women from domestic violence.</a:t>
            </a:r>
            <a:endParaRPr lang="en-US" sz="2200" b="1"/>
          </a:p>
          <a:p>
            <a:r>
              <a:rPr lang="en-US" sz="2200"/>
              <a:t>In 46 countries, women now hold more than 30 percent of seats in at least one chamber of national parliament.</a:t>
            </a:r>
            <a:endParaRPr lang="en-US" sz="2200" b="1"/>
          </a:p>
          <a:p>
            <a:r>
              <a:rPr lang="en-US" sz="2200"/>
              <a:t>1 billion people are legally ‘invisible’ because they cannot prove who they are. This includes an estimated 625 million children under 14 whose births were never registered.</a:t>
            </a:r>
          </a:p>
          <a:p>
            <a:endParaRPr lang="en-US" sz="2200"/>
          </a:p>
        </p:txBody>
      </p:sp>
    </p:spTree>
    <p:extLst>
      <p:ext uri="{BB962C8B-B14F-4D97-AF65-F5344CB8AC3E}">
        <p14:creationId xmlns:p14="http://schemas.microsoft.com/office/powerpoint/2010/main" val="871678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F03B4EA-2741-8542-A96F-7F6B2F6514A8}"/>
              </a:ext>
            </a:extLst>
          </p:cNvPr>
          <p:cNvSpPr>
            <a:spLocks noGrp="1"/>
          </p:cNvSpPr>
          <p:nvPr>
            <p:ph type="title"/>
          </p:nvPr>
        </p:nvSpPr>
        <p:spPr>
          <a:xfrm>
            <a:off x="686834" y="1153572"/>
            <a:ext cx="3200400" cy="4461163"/>
          </a:xfrm>
        </p:spPr>
        <p:txBody>
          <a:bodyPr>
            <a:normAutofit/>
          </a:bodyPr>
          <a:lstStyle/>
          <a:p>
            <a:r>
              <a:rPr lang="en-US" sz="3100">
                <a:solidFill>
                  <a:srgbClr val="FFFFFF"/>
                </a:solidFill>
              </a:rPr>
              <a:t>17. Partnerships for the Goals</a:t>
            </a:r>
            <a:br>
              <a:rPr lang="en-US" sz="3100">
                <a:solidFill>
                  <a:srgbClr val="FFFFFF"/>
                </a:solidFill>
              </a:rPr>
            </a:br>
            <a:r>
              <a:rPr lang="en-US" sz="3100">
                <a:solidFill>
                  <a:srgbClr val="FFFFFF"/>
                </a:solidFill>
              </a:rPr>
              <a:t>https://www.undp.org/content/undp/en/home/sustainable-development-goals/goal-17-partnerships-for-the-goals.html</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693D4108-CAA7-4440-B54F-5821E82B4DAA}"/>
              </a:ext>
            </a:extLst>
          </p:cNvPr>
          <p:cNvSpPr>
            <a:spLocks noGrp="1"/>
          </p:cNvSpPr>
          <p:nvPr>
            <p:ph idx="1"/>
          </p:nvPr>
        </p:nvSpPr>
        <p:spPr>
          <a:xfrm>
            <a:off x="4447308" y="591344"/>
            <a:ext cx="6906491" cy="5585619"/>
          </a:xfrm>
        </p:spPr>
        <p:txBody>
          <a:bodyPr anchor="ctr">
            <a:normAutofit/>
          </a:bodyPr>
          <a:lstStyle/>
          <a:p>
            <a:r>
              <a:rPr lang="en-US" sz="2200" dirty="0"/>
              <a:t>The UN Conference on Trade and Development (UNCTAD) says achieving SDGs will require US$5 trillion to $7 trillion in annual investment.</a:t>
            </a:r>
            <a:endParaRPr lang="en-US" sz="2200" b="1" dirty="0"/>
          </a:p>
          <a:p>
            <a:r>
              <a:rPr lang="en-US" sz="2200" dirty="0"/>
              <a:t>Total official development assistance reached US$147.2 billion in 2017.</a:t>
            </a:r>
            <a:endParaRPr lang="en-US" sz="2200" b="1" dirty="0"/>
          </a:p>
          <a:p>
            <a:r>
              <a:rPr lang="en-US" sz="2200" dirty="0"/>
              <a:t>In 2017, international remittances totaled US$613 billion; 76 percent of it went to developing countries.</a:t>
            </a:r>
            <a:endParaRPr lang="en-US" sz="2200" b="1" dirty="0"/>
          </a:p>
          <a:p>
            <a:r>
              <a:rPr lang="en-US" sz="2200" dirty="0"/>
              <a:t>In 2016, 6 countries met the international target to keep official development assistance at or above 0.7 percent of gross national income.</a:t>
            </a:r>
            <a:endParaRPr lang="en-US" sz="2200" b="1" dirty="0"/>
          </a:p>
          <a:p>
            <a:r>
              <a:rPr lang="en-US" sz="2200" dirty="0"/>
              <a:t>Sustainable and responsible investments represent high-potential sources of capital for SDGs. As of 2016, US$18.2 trillion was invested in this asset class.</a:t>
            </a:r>
            <a:endParaRPr lang="en-US" sz="2200" b="1" dirty="0"/>
          </a:p>
          <a:p>
            <a:r>
              <a:rPr lang="en-US" sz="2200" dirty="0"/>
              <a:t>The bond market for sustainable business is growing. In 2018 global green bonds reached US$155.5billion, up 78 percent from previous year.</a:t>
            </a:r>
          </a:p>
          <a:p>
            <a:endParaRPr lang="en-US" sz="2200" dirty="0"/>
          </a:p>
        </p:txBody>
      </p:sp>
    </p:spTree>
    <p:extLst>
      <p:ext uri="{BB962C8B-B14F-4D97-AF65-F5344CB8AC3E}">
        <p14:creationId xmlns:p14="http://schemas.microsoft.com/office/powerpoint/2010/main" val="881558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1DF691E-C9FF-9446-9F7B-82FD3D8A4C8D}"/>
              </a:ext>
            </a:extLst>
          </p:cNvPr>
          <p:cNvSpPr>
            <a:spLocks noGrp="1"/>
          </p:cNvSpPr>
          <p:nvPr>
            <p:ph type="title"/>
          </p:nvPr>
        </p:nvSpPr>
        <p:spPr>
          <a:xfrm>
            <a:off x="686834" y="1153572"/>
            <a:ext cx="3200400" cy="4461163"/>
          </a:xfrm>
        </p:spPr>
        <p:txBody>
          <a:bodyPr>
            <a:normAutofit fontScale="90000"/>
          </a:bodyPr>
          <a:lstStyle/>
          <a:p>
            <a:r>
              <a:rPr lang="en-US" sz="3700" dirty="0">
                <a:solidFill>
                  <a:srgbClr val="FFFFFF"/>
                </a:solidFill>
              </a:rPr>
              <a:t>Nations United—Video</a:t>
            </a:r>
            <a:br>
              <a:rPr lang="en-US" sz="3700" dirty="0">
                <a:solidFill>
                  <a:srgbClr val="FFFFFF"/>
                </a:solidFill>
              </a:rPr>
            </a:br>
            <a:br>
              <a:rPr lang="en-US" sz="3700" dirty="0">
                <a:solidFill>
                  <a:srgbClr val="FFFFFF"/>
                </a:solidFill>
              </a:rPr>
            </a:br>
            <a:r>
              <a:rPr lang="en-US" sz="4000" dirty="0">
                <a:hlinkClick r:id="rId2"/>
              </a:rPr>
              <a:t>https://www.youtube.com/watch?v=xVWHuJOmaEk&amp;vl=en</a:t>
            </a:r>
            <a:r>
              <a:rPr lang="en-US" sz="4000" dirty="0"/>
              <a:t> </a:t>
            </a:r>
            <a:br>
              <a:rPr lang="en-US" sz="4000" dirty="0">
                <a:latin typeface="ProximaNova"/>
              </a:rPr>
            </a:br>
            <a:endParaRPr lang="en-US" sz="3700" dirty="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66F71691-8906-F543-BA7A-649EE285C8F8}"/>
              </a:ext>
            </a:extLst>
          </p:cNvPr>
          <p:cNvSpPr>
            <a:spLocks noGrp="1"/>
          </p:cNvSpPr>
          <p:nvPr>
            <p:ph idx="1"/>
          </p:nvPr>
        </p:nvSpPr>
        <p:spPr>
          <a:xfrm>
            <a:off x="4447308" y="591344"/>
            <a:ext cx="6906491" cy="5585619"/>
          </a:xfrm>
        </p:spPr>
        <p:txBody>
          <a:bodyPr anchor="ctr">
            <a:normAutofit/>
          </a:bodyPr>
          <a:lstStyle/>
          <a:p>
            <a:pPr marL="0" indent="0">
              <a:buNone/>
            </a:pPr>
            <a:endParaRPr lang="en-US" sz="2200" dirty="0"/>
          </a:p>
          <a:p>
            <a:r>
              <a:rPr lang="en-US" sz="2200" b="1" dirty="0"/>
              <a:t>Nations United: Urgent Solutions for Urgent Times | Presented by Thandie Newton</a:t>
            </a:r>
          </a:p>
          <a:p>
            <a:r>
              <a:rPr lang="en-US" sz="2200" dirty="0"/>
              <a:t>On the 75th anniversary of the United Nations and the 5th anniversary of the adoption of the Sustainable Development Goals – in the midst of a pandemic radically transforming our economies and societies – this 30-minute film tells the story of the world as it is, as it was, and as it could be. Directed by renowned film maker Richard Curtis and produced by the documentary film company 72 Films, “Nations United” presents the facts, data, and opportunities we have as a human family to reimagine and reshape the future. The film will be broadcast on numerous television channels, radio stations and streaming services around the world.</a:t>
            </a:r>
            <a:endParaRPr lang="en-US" sz="2200" dirty="0">
              <a:latin typeface="ProximaNova"/>
            </a:endParaRPr>
          </a:p>
          <a:p>
            <a:endParaRPr lang="en-US" sz="2200" dirty="0"/>
          </a:p>
        </p:txBody>
      </p:sp>
    </p:spTree>
    <p:extLst>
      <p:ext uri="{BB962C8B-B14F-4D97-AF65-F5344CB8AC3E}">
        <p14:creationId xmlns:p14="http://schemas.microsoft.com/office/powerpoint/2010/main" val="16271418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7C5D7DD-4FA0-AD4C-81ED-12C076623483}"/>
              </a:ext>
            </a:extLst>
          </p:cNvPr>
          <p:cNvSpPr>
            <a:spLocks noGrp="1"/>
          </p:cNvSpPr>
          <p:nvPr>
            <p:ph type="title"/>
          </p:nvPr>
        </p:nvSpPr>
        <p:spPr>
          <a:xfrm>
            <a:off x="686834" y="1153572"/>
            <a:ext cx="3200400" cy="4461163"/>
          </a:xfrm>
        </p:spPr>
        <p:txBody>
          <a:bodyPr>
            <a:normAutofit/>
          </a:bodyPr>
          <a:lstStyle/>
          <a:p>
            <a:r>
              <a:rPr lang="en-US" sz="3100" b="1" dirty="0">
                <a:solidFill>
                  <a:srgbClr val="FFFFFF"/>
                </a:solidFill>
              </a:rPr>
              <a:t>What are the Sustainable Development Goals? https://</a:t>
            </a:r>
            <a:r>
              <a:rPr lang="en-US" sz="3100" b="1" dirty="0" err="1">
                <a:solidFill>
                  <a:srgbClr val="FFFFFF"/>
                </a:solidFill>
              </a:rPr>
              <a:t>www.undp.org</a:t>
            </a:r>
            <a:r>
              <a:rPr lang="en-US" sz="3100" b="1" dirty="0">
                <a:solidFill>
                  <a:srgbClr val="FFFFFF"/>
                </a:solidFill>
              </a:rPr>
              <a:t>/content/</a:t>
            </a:r>
            <a:r>
              <a:rPr lang="en-US" sz="3100" b="1" dirty="0" err="1">
                <a:solidFill>
                  <a:srgbClr val="FFFFFF"/>
                </a:solidFill>
              </a:rPr>
              <a:t>undp</a:t>
            </a:r>
            <a:r>
              <a:rPr lang="en-US" sz="3100" b="1" dirty="0">
                <a:solidFill>
                  <a:srgbClr val="FFFFFF"/>
                </a:solidFill>
              </a:rPr>
              <a:t>/</a:t>
            </a:r>
            <a:r>
              <a:rPr lang="en-US" sz="3100" b="1" dirty="0" err="1">
                <a:solidFill>
                  <a:srgbClr val="FFFFFF"/>
                </a:solidFill>
              </a:rPr>
              <a:t>en</a:t>
            </a:r>
            <a:r>
              <a:rPr lang="en-US" sz="3100" b="1" dirty="0">
                <a:solidFill>
                  <a:srgbClr val="FFFFFF"/>
                </a:solidFill>
              </a:rPr>
              <a:t>/home/sustainable-development-</a:t>
            </a:r>
            <a:r>
              <a:rPr lang="en-US" sz="3100" b="1" dirty="0" err="1">
                <a:solidFill>
                  <a:srgbClr val="FFFFFF"/>
                </a:solidFill>
              </a:rPr>
              <a:t>goals.html</a:t>
            </a:r>
            <a:endParaRPr lang="en-US" sz="3100" dirty="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A75BA979-4C2A-5747-8118-A692C0D77576}"/>
              </a:ext>
            </a:extLst>
          </p:cNvPr>
          <p:cNvSpPr>
            <a:spLocks noGrp="1"/>
          </p:cNvSpPr>
          <p:nvPr>
            <p:ph idx="1"/>
          </p:nvPr>
        </p:nvSpPr>
        <p:spPr>
          <a:xfrm>
            <a:off x="4447308" y="591344"/>
            <a:ext cx="6906491" cy="5585619"/>
          </a:xfrm>
        </p:spPr>
        <p:txBody>
          <a:bodyPr anchor="ctr">
            <a:normAutofit/>
          </a:bodyPr>
          <a:lstStyle/>
          <a:p>
            <a:r>
              <a:rPr lang="en-US" sz="2000"/>
              <a:t>The Sustainable Development Goals (SDGs), also known as the Global Goals, were adopted by all United Nations Member States in 2015 as a universal call to action to end poverty, protect the planet and ensure that all people enjoy peace and prosperity by 2030.</a:t>
            </a:r>
          </a:p>
          <a:p>
            <a:r>
              <a:rPr lang="en-US" sz="2000"/>
              <a:t>The 17 SDGs are integrated—that is, they recognize that action in one area will affect outcomes in others, and that development must balance social, economic and environmental sustainability.</a:t>
            </a:r>
          </a:p>
          <a:p>
            <a:r>
              <a:rPr lang="en-US" sz="2000"/>
              <a:t>Through the pledge to Leave No One Behind, countries have committed to fast-track progress for those furthest behind first. That is why the SDGs are designed to bring the world to several life-changing ‘zeros’, including zero poverty, hunger, AIDS and discrimination against women and girls.</a:t>
            </a:r>
          </a:p>
          <a:p>
            <a:r>
              <a:rPr lang="en-US" sz="2000"/>
              <a:t>Everyone is needed to reach these ambitious targets. The creativity, knowhow, technology and financial resources from all of society is necessary to achieve the SDGs in every context.</a:t>
            </a:r>
          </a:p>
          <a:p>
            <a:endParaRPr lang="en-US" sz="2000"/>
          </a:p>
        </p:txBody>
      </p:sp>
    </p:spTree>
    <p:extLst>
      <p:ext uri="{BB962C8B-B14F-4D97-AF65-F5344CB8AC3E}">
        <p14:creationId xmlns:p14="http://schemas.microsoft.com/office/powerpoint/2010/main" val="25132547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62C9B30-D309-A846-BE65-D3EE412E8C64}"/>
              </a:ext>
            </a:extLst>
          </p:cNvPr>
          <p:cNvSpPr>
            <a:spLocks noGrp="1"/>
          </p:cNvSpPr>
          <p:nvPr>
            <p:ph type="title"/>
          </p:nvPr>
        </p:nvSpPr>
        <p:spPr>
          <a:xfrm>
            <a:off x="214313" y="728664"/>
            <a:ext cx="3672921" cy="4886072"/>
          </a:xfrm>
        </p:spPr>
        <p:txBody>
          <a:bodyPr>
            <a:normAutofit/>
          </a:bodyPr>
          <a:lstStyle/>
          <a:p>
            <a:r>
              <a:rPr lang="en-US" dirty="0">
                <a:solidFill>
                  <a:srgbClr val="FFFFFF"/>
                </a:solidFill>
              </a:rPr>
              <a:t>17 Goals</a:t>
            </a:r>
            <a:br>
              <a:rPr lang="en-US" dirty="0">
                <a:solidFill>
                  <a:srgbClr val="FFFFFF"/>
                </a:solidFill>
              </a:rPr>
            </a:br>
            <a:r>
              <a:rPr lang="en-US" u="sng" dirty="0">
                <a:hlinkClick r:id="rId2"/>
              </a:rPr>
              <a:t>https://sustainabledevelopment.un.org/post2015/transformingourworld</a:t>
            </a:r>
            <a:r>
              <a:rPr lang="en-US" dirty="0">
                <a:effectLst/>
              </a:rPr>
              <a:t> </a:t>
            </a:r>
            <a:br>
              <a:rPr lang="en-US" dirty="0">
                <a:solidFill>
                  <a:srgbClr val="FFFFFF"/>
                </a:solidFill>
              </a:rPr>
            </a:br>
            <a:endParaRPr lang="en-US" dirty="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BCCDBD67-A5A2-1641-ACA0-130B781F5E95}"/>
              </a:ext>
            </a:extLst>
          </p:cNvPr>
          <p:cNvSpPr>
            <a:spLocks noGrp="1"/>
          </p:cNvSpPr>
          <p:nvPr>
            <p:ph idx="1"/>
          </p:nvPr>
        </p:nvSpPr>
        <p:spPr>
          <a:xfrm>
            <a:off x="4447308" y="591344"/>
            <a:ext cx="6906491" cy="5585619"/>
          </a:xfrm>
        </p:spPr>
        <p:txBody>
          <a:bodyPr anchor="ctr">
            <a:normAutofit/>
          </a:bodyPr>
          <a:lstStyle/>
          <a:p>
            <a:pPr lvl="0"/>
            <a:r>
              <a:rPr lang="en-US" sz="2600" dirty="0"/>
              <a:t>Goal 1. End poverty in all its forms everywhere </a:t>
            </a:r>
          </a:p>
          <a:p>
            <a:pPr lvl="0"/>
            <a:r>
              <a:rPr lang="en-US" sz="2600" dirty="0"/>
              <a:t>Goal 2. End hunger, achieve food security and improved nutrition and promote sustainable agriculture </a:t>
            </a:r>
          </a:p>
          <a:p>
            <a:pPr lvl="0"/>
            <a:r>
              <a:rPr lang="en-US" sz="2600" dirty="0"/>
              <a:t>Goal 3. Ensure healthy lives and promote well-being for all at all ages </a:t>
            </a:r>
          </a:p>
          <a:p>
            <a:pPr lvl="0"/>
            <a:r>
              <a:rPr lang="en-US" sz="2600" dirty="0"/>
              <a:t>Goal 4. Ensure inclusive and equitable quality education and promote lifelong learning opportunities for all </a:t>
            </a:r>
          </a:p>
          <a:p>
            <a:pPr lvl="0"/>
            <a:r>
              <a:rPr lang="en-US" sz="2600" dirty="0"/>
              <a:t>Goal 5. Achieve gender equality and empower all women and girls </a:t>
            </a:r>
          </a:p>
          <a:p>
            <a:pPr lvl="0"/>
            <a:r>
              <a:rPr lang="en-US" sz="2600" dirty="0"/>
              <a:t>Goal 6. Ensure availability and sustainable management of water and sanitation for all </a:t>
            </a:r>
          </a:p>
          <a:p>
            <a:endParaRPr lang="en-US" sz="2600" dirty="0"/>
          </a:p>
        </p:txBody>
      </p:sp>
    </p:spTree>
    <p:extLst>
      <p:ext uri="{BB962C8B-B14F-4D97-AF65-F5344CB8AC3E}">
        <p14:creationId xmlns:p14="http://schemas.microsoft.com/office/powerpoint/2010/main" val="11107034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Freeform: Shape 27">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0F71072-3924-BD41-8707-80C8ED4A2947}"/>
              </a:ext>
            </a:extLst>
          </p:cNvPr>
          <p:cNvSpPr>
            <a:spLocks noGrp="1"/>
          </p:cNvSpPr>
          <p:nvPr>
            <p:ph type="title"/>
          </p:nvPr>
        </p:nvSpPr>
        <p:spPr>
          <a:xfrm>
            <a:off x="142875" y="1153572"/>
            <a:ext cx="3744359" cy="4461163"/>
          </a:xfrm>
        </p:spPr>
        <p:txBody>
          <a:bodyPr>
            <a:normAutofit/>
          </a:bodyPr>
          <a:lstStyle/>
          <a:p>
            <a:r>
              <a:rPr lang="en-US" dirty="0">
                <a:solidFill>
                  <a:srgbClr val="FFFFFF"/>
                </a:solidFill>
              </a:rPr>
              <a:t>17 Goals</a:t>
            </a:r>
            <a:br>
              <a:rPr lang="en-US" dirty="0">
                <a:solidFill>
                  <a:srgbClr val="FFFFFF"/>
                </a:solidFill>
              </a:rPr>
            </a:br>
            <a:r>
              <a:rPr lang="en-US" u="sng" dirty="0">
                <a:hlinkClick r:id="rId2"/>
              </a:rPr>
              <a:t>https://sustainabledevelopment.un.org/post2015/transformingourworld</a:t>
            </a:r>
            <a:r>
              <a:rPr lang="en-US" dirty="0">
                <a:effectLst/>
              </a:rPr>
              <a:t> </a:t>
            </a:r>
            <a:endParaRPr lang="en-US" dirty="0">
              <a:solidFill>
                <a:srgbClr val="FFFFFF"/>
              </a:solidFill>
            </a:endParaRPr>
          </a:p>
        </p:txBody>
      </p:sp>
      <p:sp>
        <p:nvSpPr>
          <p:cNvPr id="30" name="Arc 29">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C5BF1045-1BD5-6D4F-AA73-FD2E59BF665B}"/>
              </a:ext>
            </a:extLst>
          </p:cNvPr>
          <p:cNvSpPr>
            <a:spLocks noGrp="1"/>
          </p:cNvSpPr>
          <p:nvPr>
            <p:ph idx="1"/>
          </p:nvPr>
        </p:nvSpPr>
        <p:spPr>
          <a:xfrm>
            <a:off x="4447308" y="591344"/>
            <a:ext cx="6906491" cy="5585619"/>
          </a:xfrm>
        </p:spPr>
        <p:txBody>
          <a:bodyPr anchor="ctr">
            <a:normAutofit/>
          </a:bodyPr>
          <a:lstStyle/>
          <a:p>
            <a:pPr lvl="0"/>
            <a:r>
              <a:rPr lang="en-US" sz="2400" dirty="0"/>
              <a:t>Goal 7. Ensure access to affordable, reliable, sustainable and modern energy for all </a:t>
            </a:r>
          </a:p>
          <a:p>
            <a:pPr lvl="0"/>
            <a:r>
              <a:rPr lang="en-US" sz="2400" dirty="0"/>
              <a:t>Goal 8. Promote sustained, inclusive and sustainable economic growth, full and productive employment and decent work for all </a:t>
            </a:r>
          </a:p>
          <a:p>
            <a:pPr lvl="0"/>
            <a:r>
              <a:rPr lang="en-US" sz="2400" dirty="0"/>
              <a:t>Goal 9. Build resilient infrastructure, promote inclusive and sustainable industrialization and foster innovation </a:t>
            </a:r>
          </a:p>
          <a:p>
            <a:pPr lvl="0"/>
            <a:r>
              <a:rPr lang="en-US" sz="2400" dirty="0"/>
              <a:t>Goal 10. Reduce inequality within and among countries </a:t>
            </a:r>
          </a:p>
          <a:p>
            <a:pPr lvl="0"/>
            <a:r>
              <a:rPr lang="en-US" sz="2400" dirty="0"/>
              <a:t>Goal 11. Make cities and human settlements inclusive, safe, resilient and sustainable </a:t>
            </a:r>
          </a:p>
          <a:p>
            <a:pPr lvl="0"/>
            <a:r>
              <a:rPr lang="en-US" sz="2400" dirty="0"/>
              <a:t>Goal 12. Ensure sustainable consumption and production patterns</a:t>
            </a:r>
          </a:p>
        </p:txBody>
      </p:sp>
    </p:spTree>
    <p:extLst>
      <p:ext uri="{BB962C8B-B14F-4D97-AF65-F5344CB8AC3E}">
        <p14:creationId xmlns:p14="http://schemas.microsoft.com/office/powerpoint/2010/main" val="26550897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5DCD241-95EE-3545-951B-7A2589B9D2CA}"/>
              </a:ext>
            </a:extLst>
          </p:cNvPr>
          <p:cNvSpPr>
            <a:spLocks noGrp="1"/>
          </p:cNvSpPr>
          <p:nvPr>
            <p:ph type="title"/>
          </p:nvPr>
        </p:nvSpPr>
        <p:spPr>
          <a:xfrm>
            <a:off x="200025" y="1153572"/>
            <a:ext cx="3687209" cy="4461163"/>
          </a:xfrm>
        </p:spPr>
        <p:txBody>
          <a:bodyPr>
            <a:normAutofit/>
          </a:bodyPr>
          <a:lstStyle/>
          <a:p>
            <a:r>
              <a:rPr lang="en-US" dirty="0">
                <a:solidFill>
                  <a:srgbClr val="FFFFFF"/>
                </a:solidFill>
              </a:rPr>
              <a:t>17 Goals</a:t>
            </a:r>
            <a:br>
              <a:rPr lang="en-US" dirty="0">
                <a:solidFill>
                  <a:srgbClr val="FFFFFF"/>
                </a:solidFill>
              </a:rPr>
            </a:br>
            <a:r>
              <a:rPr lang="en-US" u="sng" dirty="0">
                <a:hlinkClick r:id="rId2"/>
              </a:rPr>
              <a:t>https://sustainabledevelopment.un.org/post2015/transformingourworld</a:t>
            </a:r>
            <a:r>
              <a:rPr lang="en-US" dirty="0">
                <a:effectLst/>
              </a:rPr>
              <a:t> </a:t>
            </a:r>
            <a:endParaRPr lang="en-US" dirty="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78A80AA5-B24D-E04B-B659-DC91DBACF87C}"/>
              </a:ext>
            </a:extLst>
          </p:cNvPr>
          <p:cNvSpPr>
            <a:spLocks noGrp="1"/>
          </p:cNvSpPr>
          <p:nvPr>
            <p:ph idx="1"/>
          </p:nvPr>
        </p:nvSpPr>
        <p:spPr>
          <a:xfrm>
            <a:off x="4447308" y="591344"/>
            <a:ext cx="6906491" cy="5585619"/>
          </a:xfrm>
        </p:spPr>
        <p:txBody>
          <a:bodyPr anchor="ctr">
            <a:normAutofit/>
          </a:bodyPr>
          <a:lstStyle/>
          <a:p>
            <a:pPr lvl="0"/>
            <a:r>
              <a:rPr lang="en-US" sz="2200" dirty="0"/>
              <a:t>Goal 13. Take urgent action to combat climate change and its impacts </a:t>
            </a:r>
          </a:p>
          <a:p>
            <a:pPr lvl="0"/>
            <a:r>
              <a:rPr lang="en-US" sz="2200" dirty="0"/>
              <a:t>Goal 14. Conserve and sustainably use the oceans, seas and marine resources for sustainable development </a:t>
            </a:r>
          </a:p>
          <a:p>
            <a:pPr lvl="0"/>
            <a:r>
              <a:rPr lang="en-US" sz="2200" dirty="0"/>
              <a:t>Goal 15. Protect, restore and promote sustainable use of terrestrial ecosystems, sustainably manage forests, combat desertification, and halt and reverse land degradation and halt biodiversity loss </a:t>
            </a:r>
          </a:p>
          <a:p>
            <a:pPr lvl="0"/>
            <a:r>
              <a:rPr lang="en-US" sz="2200" dirty="0"/>
              <a:t>Goal 16. Promote peaceful and inclusive societies for sustainable development, provide access to justice for all and build effective, accountable and inclusive institutions at all levels </a:t>
            </a:r>
          </a:p>
          <a:p>
            <a:pPr lvl="0"/>
            <a:r>
              <a:rPr lang="en-US" sz="2200" dirty="0"/>
              <a:t>Goal 17. Strengthen the means of implementation and revitalize the global partnership for sustainable development </a:t>
            </a:r>
          </a:p>
        </p:txBody>
      </p:sp>
    </p:spTree>
    <p:extLst>
      <p:ext uri="{BB962C8B-B14F-4D97-AF65-F5344CB8AC3E}">
        <p14:creationId xmlns:p14="http://schemas.microsoft.com/office/powerpoint/2010/main" val="25519416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8BBA82A-4916-0B46-BDFE-0AEDFE4D77B3}"/>
              </a:ext>
            </a:extLst>
          </p:cNvPr>
          <p:cNvSpPr>
            <a:spLocks noGrp="1"/>
          </p:cNvSpPr>
          <p:nvPr>
            <p:ph type="title"/>
          </p:nvPr>
        </p:nvSpPr>
        <p:spPr>
          <a:xfrm>
            <a:off x="686834" y="1153572"/>
            <a:ext cx="3200400" cy="4461163"/>
          </a:xfrm>
        </p:spPr>
        <p:txBody>
          <a:bodyPr>
            <a:normAutofit/>
          </a:bodyPr>
          <a:lstStyle/>
          <a:p>
            <a:r>
              <a:rPr lang="en-US" sz="3400" b="1">
                <a:solidFill>
                  <a:srgbClr val="FFFFFF"/>
                </a:solidFill>
              </a:rPr>
              <a:t>1. No Poverty</a:t>
            </a:r>
            <a:br>
              <a:rPr lang="en-US" sz="3400">
                <a:solidFill>
                  <a:srgbClr val="FFFFFF"/>
                </a:solidFill>
              </a:rPr>
            </a:br>
            <a:r>
              <a:rPr lang="en-US" sz="3400">
                <a:solidFill>
                  <a:srgbClr val="FFFFFF"/>
                </a:solidFill>
              </a:rPr>
              <a:t>https://www.undp.org/content/undp/en/home/sustainable-development-goals/goal-1-no-poverty.html</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EF200A2A-354D-8144-91C9-DCD1BD6E3D90}"/>
              </a:ext>
            </a:extLst>
          </p:cNvPr>
          <p:cNvSpPr>
            <a:spLocks noGrp="1"/>
          </p:cNvSpPr>
          <p:nvPr>
            <p:ph idx="1"/>
          </p:nvPr>
        </p:nvSpPr>
        <p:spPr>
          <a:xfrm>
            <a:off x="4447308" y="591344"/>
            <a:ext cx="6906491" cy="5585619"/>
          </a:xfrm>
        </p:spPr>
        <p:txBody>
          <a:bodyPr anchor="ctr">
            <a:normAutofit/>
          </a:bodyPr>
          <a:lstStyle/>
          <a:p>
            <a:r>
              <a:rPr lang="en-US" sz="2600"/>
              <a:t>736 million people still are in extreme poverty.</a:t>
            </a:r>
            <a:endParaRPr lang="en-US" sz="2600" b="1"/>
          </a:p>
          <a:p>
            <a:r>
              <a:rPr lang="en-US" sz="2600"/>
              <a:t>10 percent of the world’s population live in extreme poverty, down from 36 percent in 1990.</a:t>
            </a:r>
            <a:endParaRPr lang="en-US" sz="2600" b="1"/>
          </a:p>
          <a:p>
            <a:r>
              <a:rPr lang="en-US" sz="2600"/>
              <a:t>Some 1.3 billion people live in multidimensional poverty.</a:t>
            </a:r>
            <a:endParaRPr lang="en-US" sz="2600" b="1"/>
          </a:p>
          <a:p>
            <a:r>
              <a:rPr lang="en-US" sz="2600"/>
              <a:t>Half of all people living in poverty are under 18.</a:t>
            </a:r>
            <a:endParaRPr lang="en-US" sz="2600" b="1"/>
          </a:p>
          <a:p>
            <a:r>
              <a:rPr lang="en-US" sz="2600"/>
              <a:t>One person in every 10 is extremely poor.</a:t>
            </a:r>
            <a:endParaRPr lang="en-US" sz="2600" b="1"/>
          </a:p>
          <a:p>
            <a:r>
              <a:rPr lang="en-US" sz="2600"/>
              <a:t>80 percent of people living on less than $1.90 are in South Asia and sub-Saharan Africa.</a:t>
            </a:r>
          </a:p>
          <a:p>
            <a:endParaRPr lang="en-US" sz="2600"/>
          </a:p>
        </p:txBody>
      </p:sp>
    </p:spTree>
    <p:extLst>
      <p:ext uri="{BB962C8B-B14F-4D97-AF65-F5344CB8AC3E}">
        <p14:creationId xmlns:p14="http://schemas.microsoft.com/office/powerpoint/2010/main" val="32192490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CE8FB6C-0DD2-3043-B71B-072D08EA4DD7}"/>
              </a:ext>
            </a:extLst>
          </p:cNvPr>
          <p:cNvSpPr>
            <a:spLocks noGrp="1"/>
          </p:cNvSpPr>
          <p:nvPr>
            <p:ph type="title"/>
          </p:nvPr>
        </p:nvSpPr>
        <p:spPr>
          <a:xfrm>
            <a:off x="686834" y="1153572"/>
            <a:ext cx="3200400" cy="4461163"/>
          </a:xfrm>
        </p:spPr>
        <p:txBody>
          <a:bodyPr>
            <a:normAutofit/>
          </a:bodyPr>
          <a:lstStyle/>
          <a:p>
            <a:r>
              <a:rPr lang="en-US" sz="3400" b="1">
                <a:solidFill>
                  <a:srgbClr val="FFFFFF"/>
                </a:solidFill>
              </a:rPr>
              <a:t>2. Zero Hunger</a:t>
            </a:r>
            <a:br>
              <a:rPr lang="en-US" sz="3400">
                <a:solidFill>
                  <a:srgbClr val="FFFFFF"/>
                </a:solidFill>
              </a:rPr>
            </a:br>
            <a:r>
              <a:rPr lang="en-US" sz="3400">
                <a:solidFill>
                  <a:srgbClr val="FFFFFF"/>
                </a:solidFill>
              </a:rPr>
              <a:t>https://www.undp.org/content/undp/en/home/sustainable-development-goals/goal-2-zero-hunger.html</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C1AC3E4D-4CD9-5445-AFBB-1E4F072E1E10}"/>
              </a:ext>
            </a:extLst>
          </p:cNvPr>
          <p:cNvSpPr>
            <a:spLocks noGrp="1"/>
          </p:cNvSpPr>
          <p:nvPr>
            <p:ph idx="1"/>
          </p:nvPr>
        </p:nvSpPr>
        <p:spPr>
          <a:xfrm>
            <a:off x="4447308" y="591344"/>
            <a:ext cx="6906491" cy="5585619"/>
          </a:xfrm>
        </p:spPr>
        <p:txBody>
          <a:bodyPr anchor="ctr">
            <a:normAutofit/>
          </a:bodyPr>
          <a:lstStyle/>
          <a:p>
            <a:r>
              <a:rPr lang="en-US" dirty="0"/>
              <a:t>The number of undernourished people reached 821 million in 2017.</a:t>
            </a:r>
            <a:endParaRPr lang="en-US" b="1" dirty="0"/>
          </a:p>
          <a:p>
            <a:r>
              <a:rPr lang="en-US" dirty="0"/>
              <a:t>In 2017 Asia accounted for nearly two thirds, 63 percent, of the world’s hungry.</a:t>
            </a:r>
            <a:endParaRPr lang="en-US" b="1" dirty="0"/>
          </a:p>
          <a:p>
            <a:r>
              <a:rPr lang="en-US" dirty="0"/>
              <a:t>Nearly 151 million children under five, 22 percent, were still stunted in 2017.</a:t>
            </a:r>
            <a:endParaRPr lang="en-US" b="1" dirty="0"/>
          </a:p>
          <a:p>
            <a:r>
              <a:rPr lang="en-US" dirty="0"/>
              <a:t>More than 1 in 8 adults is obese.</a:t>
            </a:r>
            <a:endParaRPr lang="en-US" b="1" dirty="0"/>
          </a:p>
          <a:p>
            <a:r>
              <a:rPr lang="en-US" dirty="0"/>
              <a:t>1 in 3 women of reproductive age is anemic.</a:t>
            </a:r>
            <a:endParaRPr lang="en-US" b="1" dirty="0"/>
          </a:p>
          <a:p>
            <a:r>
              <a:rPr lang="en-US" dirty="0"/>
              <a:t>26 percent of workers are employed in agriculture.</a:t>
            </a:r>
          </a:p>
          <a:p>
            <a:endParaRPr lang="en-US" dirty="0"/>
          </a:p>
        </p:txBody>
      </p:sp>
    </p:spTree>
    <p:extLst>
      <p:ext uri="{BB962C8B-B14F-4D97-AF65-F5344CB8AC3E}">
        <p14:creationId xmlns:p14="http://schemas.microsoft.com/office/powerpoint/2010/main" val="21900001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5080D5F-C3B6-F143-8718-D8D3ADEF35A9}"/>
              </a:ext>
            </a:extLst>
          </p:cNvPr>
          <p:cNvSpPr>
            <a:spLocks noGrp="1"/>
          </p:cNvSpPr>
          <p:nvPr>
            <p:ph type="title"/>
          </p:nvPr>
        </p:nvSpPr>
        <p:spPr>
          <a:xfrm>
            <a:off x="686834" y="1153572"/>
            <a:ext cx="3200400" cy="4461163"/>
          </a:xfrm>
        </p:spPr>
        <p:txBody>
          <a:bodyPr>
            <a:normAutofit/>
          </a:bodyPr>
          <a:lstStyle/>
          <a:p>
            <a:r>
              <a:rPr lang="en-US" sz="3100" b="1">
                <a:solidFill>
                  <a:srgbClr val="FFFFFF"/>
                </a:solidFill>
              </a:rPr>
              <a:t>3. Good Health and Well-Being</a:t>
            </a:r>
            <a:br>
              <a:rPr lang="en-US" sz="3100">
                <a:solidFill>
                  <a:srgbClr val="FFFFFF"/>
                </a:solidFill>
              </a:rPr>
            </a:br>
            <a:r>
              <a:rPr lang="en-US" sz="3100">
                <a:solidFill>
                  <a:srgbClr val="FFFFFF"/>
                </a:solidFill>
              </a:rPr>
              <a:t>https://www.undp.org/content/undp/en/home/sustainable-development-goals/goal-3-good-health-and-well-being.html</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49007F01-6E14-7449-9677-E453ED16B558}"/>
              </a:ext>
            </a:extLst>
          </p:cNvPr>
          <p:cNvSpPr>
            <a:spLocks noGrp="1"/>
          </p:cNvSpPr>
          <p:nvPr>
            <p:ph idx="1"/>
          </p:nvPr>
        </p:nvSpPr>
        <p:spPr>
          <a:xfrm>
            <a:off x="4447308" y="591344"/>
            <a:ext cx="6906491" cy="5585619"/>
          </a:xfrm>
        </p:spPr>
        <p:txBody>
          <a:bodyPr anchor="ctr">
            <a:normAutofit/>
          </a:bodyPr>
          <a:lstStyle/>
          <a:p>
            <a:r>
              <a:rPr lang="en-US" sz="1800"/>
              <a:t>At least 400 million people have no basic healthcare, and 40 percent lack social protection.</a:t>
            </a:r>
            <a:endParaRPr lang="en-US" sz="1800" b="1"/>
          </a:p>
          <a:p>
            <a:r>
              <a:rPr lang="en-US" sz="1800"/>
              <a:t>More than 1.6 billion people live in fragile settings where protracted crises, combined with weak national capacity to deliver basic health services, present a significant challenge to global health.</a:t>
            </a:r>
            <a:endParaRPr lang="en-US" sz="1800" b="1"/>
          </a:p>
          <a:p>
            <a:r>
              <a:rPr lang="en-US" sz="1800"/>
              <a:t>By the end of 2017, 21.7 million people living with HIV were receiving antiretroviral therapy. Yet more than 15 million people are still waiting for treatment.</a:t>
            </a:r>
            <a:endParaRPr lang="en-US" sz="1800" b="1"/>
          </a:p>
          <a:p>
            <a:r>
              <a:rPr lang="en-US" sz="1800"/>
              <a:t>Every 2 seconds someone aged 30 to 70 years dies prematurely from noncommunicable diseases - cardiovascular disease, chronic respiratory disease, diabetes or cancer.</a:t>
            </a:r>
            <a:endParaRPr lang="en-US" sz="1800" b="1"/>
          </a:p>
          <a:p>
            <a:r>
              <a:rPr lang="en-US" sz="1800"/>
              <a:t>7 million people die every year from exposure to fine particles in polluted air.</a:t>
            </a:r>
            <a:endParaRPr lang="en-US" sz="1800" b="1"/>
          </a:p>
          <a:p>
            <a:r>
              <a:rPr lang="en-US" sz="1800"/>
              <a:t>More than one of every three women have experienced either physical or sexual violence at some point in their life resulting in both short- and long-term consequences for their physical, mental, and sexual and reproductive health.</a:t>
            </a:r>
          </a:p>
          <a:p>
            <a:endParaRPr lang="en-US" sz="1800"/>
          </a:p>
        </p:txBody>
      </p:sp>
    </p:spTree>
    <p:extLst>
      <p:ext uri="{BB962C8B-B14F-4D97-AF65-F5344CB8AC3E}">
        <p14:creationId xmlns:p14="http://schemas.microsoft.com/office/powerpoint/2010/main" val="26391312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3680</TotalTime>
  <Words>3157</Words>
  <Application>Microsoft Office PowerPoint</Application>
  <PresentationFormat>Widescreen</PresentationFormat>
  <Paragraphs>151</Paragraphs>
  <Slides>24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Calibri Light</vt:lpstr>
      <vt:lpstr>ProximaNova</vt:lpstr>
      <vt:lpstr>Office Theme</vt:lpstr>
      <vt:lpstr>Introduction to SDG’s presented by Mwalimu</vt:lpstr>
      <vt:lpstr>Sustainable Development Goals Facts &amp; Figures</vt:lpstr>
      <vt:lpstr>What are the Sustainable Development Goals? https://www.undp.org/content/undp/en/home/sustainable-development-goals.html</vt:lpstr>
      <vt:lpstr>17 Goals https://sustainabledevelopment.un.org/post2015/transformingourworld  </vt:lpstr>
      <vt:lpstr>17 Goals https://sustainabledevelopment.un.org/post2015/transformingourworld </vt:lpstr>
      <vt:lpstr>17 Goals https://sustainabledevelopment.un.org/post2015/transformingourworld </vt:lpstr>
      <vt:lpstr>1. No Poverty https://www.undp.org/content/undp/en/home/sustainable-development-goals/goal-1-no-poverty.html</vt:lpstr>
      <vt:lpstr>2. Zero Hunger https://www.undp.org/content/undp/en/home/sustainable-development-goals/goal-2-zero-hunger.html</vt:lpstr>
      <vt:lpstr>3. Good Health and Well-Being https://www.undp.org/content/undp/en/home/sustainable-development-goals/goal-3-good-health-and-well-being.html</vt:lpstr>
      <vt:lpstr>4. Quality Education https://www.undp.org/content/undp/en/home/sustainable-development-goals/goal-4-quality-education.html</vt:lpstr>
      <vt:lpstr>5. Gender Equality https://www.undp.org/content/undp/en/home/sustainable-development-goals/goal-5-gender-equality.html</vt:lpstr>
      <vt:lpstr>6. Clean Water and Sanitation https://www.undp.org/content/undp/en/home/sustainable-development-goals/goal-6-clean-water-and-sanitation.html </vt:lpstr>
      <vt:lpstr>7.Affordable and Clean Energy https://www.undp.org/content/undp/en/home/sustainable-development-goals/goal-7-affordable-and-clean-energy.html</vt:lpstr>
      <vt:lpstr>8. Decent Work and Economic Growth https://www.undp.org/content/undp/en/home/sustainable-development-goals/goal-8-decent-work-and-economic-growth.html</vt:lpstr>
      <vt:lpstr>9. https://www.undp.org/content/undp/en/home/sustainable-development-goals/goal-9-industry-innovation-and-infrastructure.htmlIndustry, Innovation, and Infrastructure </vt:lpstr>
      <vt:lpstr>10. Reduced Inequality https://www.undp.org/content/undp/en/home/sustainable-development-goals/goal-10-reduced-inequalities.html</vt:lpstr>
      <vt:lpstr>11. Sustainable Cities and Communities https://www.undp.org/content/undp/en/home/sustainable-development-goals/goal-11-sustainable-cities-and-communities.html</vt:lpstr>
      <vt:lpstr>12. Responsible Consumption and Production https://www.undp.org/content/undp/en/home/sustainable-development-goals/goal-12-responsible-consumption-and-production.html</vt:lpstr>
      <vt:lpstr>13. Climate Action https://www.undp.org/content/undp/en/home/sustainable-development-goals/goal-13-climate-action.html</vt:lpstr>
      <vt:lpstr>14. Life Below Water https://www.undp.org/content/undp/en/home/sustainable-development-goals/goal-14-life-below-water.html</vt:lpstr>
      <vt:lpstr>15. Life on Land https://www.undp.org/content/undp/en/home/sustainable-development-goals/goal-15-life-on-land.html</vt:lpstr>
      <vt:lpstr>16. Peace, Justice, and Strong Institutions https://www.undp.org/content/undp/en/home/sustainable-development-goals/goal-16-peace-justice-and-strong-institutions.html</vt:lpstr>
      <vt:lpstr>17. Partnerships for the Goals https://www.undp.org/content/undp/en/home/sustainable-development-goals/goal-17-partnerships-for-the-goals.html</vt:lpstr>
      <vt:lpstr>Nations United—Video  https://www.youtube.com/watch?v=xVWHuJOmaEk&amp;vl=en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UNITED NATIONS DEVELOPMENT PROGRAMME</dc:title>
  <dc:creator>Sarsar, Saliba</dc:creator>
  <cp:lastModifiedBy>Alex T</cp:lastModifiedBy>
  <cp:revision>3</cp:revision>
  <dcterms:created xsi:type="dcterms:W3CDTF">2020-11-07T01:38:45Z</dcterms:created>
  <dcterms:modified xsi:type="dcterms:W3CDTF">2025-08-29T12:37:31Z</dcterms:modified>
</cp:coreProperties>
</file>